
<file path=[Content_Types].xml><?xml version="1.0" encoding="utf-8"?>
<Types xmlns="http://schemas.openxmlformats.org/package/2006/content-types">
  <Override PartName="/ppt/tableStyles.xml" ContentType="application/vnd.openxmlformats-officedocument.presentationml.tableStyles+xml"/>
  <Override PartName="/ppt/slides/slide39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0.xml" ContentType="application/vnd.openxmlformats-officedocument.presentationml.slide+xml"/>
  <Override PartName="/ppt/slides/slide58.xml" ContentType="application/vnd.openxmlformats-officedocument.presentationml.slide+xml"/>
  <Override PartName="/ppt/slides/slide15.xml" ContentType="application/vnd.openxmlformats-officedocument.presentationml.slide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0.xml" ContentType="application/vnd.openxmlformats-officedocument.presentationml.slide+xml"/>
  <Override PartName="/ppt/embeddings/Microsoft_Equation5.bin" ContentType="application/vnd.openxmlformats-officedocument.oleObject"/>
  <Override PartName="/ppt/slides/slide27.xml" ContentType="application/vnd.openxmlformats-officedocument.presentationml.slide+xml"/>
  <Override PartName="/ppt/theme/theme1.xml" ContentType="application/vnd.openxmlformats-officedocument.theme+xml"/>
  <Default Extension="wmf" ContentType="image/x-wmf"/>
  <Override PartName="/ppt/slides/slide46.xml" ContentType="application/vnd.openxmlformats-officedocument.presentationml.slide+xml"/>
  <Default Extension="rels" ContentType="application/vnd.openxmlformats-package.relationship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17.xml" ContentType="application/vnd.openxmlformats-officedocument.presentationml.slide+xml"/>
  <Override PartName="/ppt/slides/slide60.xml" ContentType="application/vnd.openxmlformats-officedocument.presentationml.slide+xml"/>
  <Override PartName="/ppt/slides/slide2.xml" ContentType="application/vnd.openxmlformats-officedocument.presentationml.slide+xml"/>
  <Override PartName="/ppt/slides/slide36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5.xml" ContentType="application/vnd.openxmlformats-officedocument.presentationml.slide+xml"/>
  <Default Extension="jpeg" ContentType="image/jpeg"/>
  <Override PartName="/ppt/slides/slide12.xml" ContentType="application/vnd.openxmlformats-officedocument.presentationml.slide+xml"/>
  <Override PartName="/ppt/slides/slide31.xml" ContentType="application/vnd.openxmlformats-officedocument.presentationml.slide+xml"/>
  <Override PartName="/ppt/slides/slide29.xml" ContentType="application/vnd.openxmlformats-officedocument.presentationml.slide+xml"/>
  <Override PartName="/ppt/slides/slide50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48.xml" ContentType="application/vnd.openxmlformats-officedocument.presentationml.slide+xml"/>
  <Override PartName="/ppt/embeddings/Microsoft_Equation2.bin" ContentType="application/vnd.openxmlformats-officedocument.oleObject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1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ppt/slides/slide4.xml" ContentType="application/vnd.openxmlformats-officedocument.presentationml.slide+xml"/>
  <Override PartName="/ppt/slides/slide38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7.xml" ContentType="application/vnd.openxmlformats-officedocument.presentationml.slide+xml"/>
  <Default Extension="xml" ContentType="application/xml"/>
  <Override PartName="/ppt/slides/slide14.xml" ContentType="application/vnd.openxmlformats-officedocument.presentationml.slide+xml"/>
  <Override PartName="/ppt/slides/slide33.xml" ContentType="application/vnd.openxmlformats-officedocument.presentationml.slide+xml"/>
  <Override PartName="/docProps/core.xml" ContentType="application/vnd.openxmlformats-package.core-properties+xml"/>
  <Override PartName="/ppt/slides/slide52.xml" ContentType="application/vnd.openxmlformats-officedocument.presentationml.slide+xml"/>
  <Override PartName="/ppt/embeddings/Microsoft_Equation4.bin" ContentType="application/vnd.openxmlformats-officedocument.oleObject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9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54.xml" ContentType="application/vnd.openxmlformats-officedocument.presentationml.slide+xml"/>
  <Default Extension="bin" ContentType="application/vnd.openxmlformats-officedocument.presentationml.printerSettings"/>
  <Override PartName="/ppt/slides/slide11.xml" ContentType="application/vnd.openxmlformats-officedocument.presentationml.slide+xml"/>
  <Override PartName="/ppt/embeddings/Microsoft_Equation6.bin" ContentType="application/vnd.openxmlformats-officedocument.oleObject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47.xml" ContentType="application/vnd.openxmlformats-officedocument.presentationml.slide+xml"/>
  <Override PartName="/ppt/viewProps.xml" ContentType="application/vnd.openxmlformats-officedocument.presentationml.viewProps+xml"/>
  <Default Extension="pdf" ContentType="application/pdf"/>
  <Override PartName="/ppt/embeddings/Microsoft_Equation1.bin" ContentType="application/vnd.openxmlformats-officedocument.oleObject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37.xml" ContentType="application/vnd.openxmlformats-officedocument.presentationml.slide+xml"/>
  <Override PartName="/ppt/slides/slide3.xml" ContentType="application/vnd.openxmlformats-officedocument.presentationml.slide+xml"/>
  <Override PartName="/ppt/slides/slide61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56.xml" ContentType="application/vnd.openxmlformats-officedocument.presentationml.slide+xml"/>
  <Default Extension="png" ContentType="image/png"/>
  <Override PartName="/ppt/slides/slide13.xml" ContentType="application/vnd.openxmlformats-officedocument.presentationml.slide+xml"/>
  <Override PartName="/ppt/slides/slide3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49.xml" ContentType="application/vnd.openxmlformats-officedocument.presentationml.slide+xml"/>
  <Default Extension="vml" ContentType="application/vnd.openxmlformats-officedocument.vmlDrawing"/>
  <Override PartName="/ppt/embeddings/Microsoft_Equation3.bin" ContentType="application/vnd.openxmlformats-officedocument.oleObject"/>
  <Default Extension="gif" ContentType="image/gif"/>
  <Override PartName="/ppt/slides/slide25.xml" ContentType="application/vnd.openxmlformats-officedocument.presentationml.slide+xml"/>
  <Override PartName="/ppt/slides/slide44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4"/>
  </p:notesMasterIdLst>
  <p:sldIdLst>
    <p:sldId id="256" r:id="rId2"/>
    <p:sldId id="309" r:id="rId3"/>
    <p:sldId id="342" r:id="rId4"/>
    <p:sldId id="310" r:id="rId5"/>
    <p:sldId id="311" r:id="rId6"/>
    <p:sldId id="343" r:id="rId7"/>
    <p:sldId id="258" r:id="rId8"/>
    <p:sldId id="259" r:id="rId9"/>
    <p:sldId id="260" r:id="rId10"/>
    <p:sldId id="312" r:id="rId11"/>
    <p:sldId id="313" r:id="rId12"/>
    <p:sldId id="314" r:id="rId13"/>
    <p:sldId id="315" r:id="rId14"/>
    <p:sldId id="261" r:id="rId15"/>
    <p:sldId id="347" r:id="rId16"/>
    <p:sldId id="348" r:id="rId17"/>
    <p:sldId id="262" r:id="rId18"/>
    <p:sldId id="263" r:id="rId19"/>
    <p:sldId id="265" r:id="rId20"/>
    <p:sldId id="317" r:id="rId21"/>
    <p:sldId id="344" r:id="rId22"/>
    <p:sldId id="349" r:id="rId23"/>
    <p:sldId id="350" r:id="rId24"/>
    <p:sldId id="351" r:id="rId25"/>
    <p:sldId id="352" r:id="rId26"/>
    <p:sldId id="353" r:id="rId27"/>
    <p:sldId id="354" r:id="rId28"/>
    <p:sldId id="267" r:id="rId29"/>
    <p:sldId id="319" r:id="rId30"/>
    <p:sldId id="268" r:id="rId31"/>
    <p:sldId id="355" r:id="rId32"/>
    <p:sldId id="356" r:id="rId33"/>
    <p:sldId id="329" r:id="rId34"/>
    <p:sldId id="330" r:id="rId35"/>
    <p:sldId id="333" r:id="rId36"/>
    <p:sldId id="331" r:id="rId37"/>
    <p:sldId id="337" r:id="rId38"/>
    <p:sldId id="334" r:id="rId39"/>
    <p:sldId id="335" r:id="rId40"/>
    <p:sldId id="336" r:id="rId41"/>
    <p:sldId id="346" r:id="rId42"/>
    <p:sldId id="278" r:id="rId43"/>
    <p:sldId id="300" r:id="rId44"/>
    <p:sldId id="303" r:id="rId45"/>
    <p:sldId id="269" r:id="rId46"/>
    <p:sldId id="320" r:id="rId47"/>
    <p:sldId id="321" r:id="rId48"/>
    <p:sldId id="322" r:id="rId49"/>
    <p:sldId id="323" r:id="rId50"/>
    <p:sldId id="270" r:id="rId51"/>
    <p:sldId id="301" r:id="rId52"/>
    <p:sldId id="325" r:id="rId53"/>
    <p:sldId id="326" r:id="rId54"/>
    <p:sldId id="327" r:id="rId55"/>
    <p:sldId id="328" r:id="rId56"/>
    <p:sldId id="291" r:id="rId57"/>
    <p:sldId id="305" r:id="rId58"/>
    <p:sldId id="280" r:id="rId59"/>
    <p:sldId id="287" r:id="rId60"/>
    <p:sldId id="296" r:id="rId61"/>
    <p:sldId id="308" r:id="rId62"/>
    <p:sldId id="360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hiddenSlides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8020" autoAdjust="0"/>
    <p:restoredTop sz="94660"/>
  </p:normalViewPr>
  <p:slideViewPr>
    <p:cSldViewPr snapToObjects="1">
      <p:cViewPr varScale="1">
        <p:scale>
          <a:sx n="100" d="100"/>
          <a:sy n="100" d="100"/>
        </p:scale>
        <p:origin x="-9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Relationship Id="rId2" Type="http://schemas.openxmlformats.org/officeDocument/2006/relationships/image" Target="../media/image88.wmf"/><Relationship Id="rId3" Type="http://schemas.openxmlformats.org/officeDocument/2006/relationships/image" Target="../media/image89.wmf"/><Relationship Id="rId4" Type="http://schemas.openxmlformats.org/officeDocument/2006/relationships/image" Target="../media/image90.wmf"/><Relationship Id="rId5" Type="http://schemas.openxmlformats.org/officeDocument/2006/relationships/image" Target="../media/image9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E6829-82B8-D446-8058-A4E91305532A}" type="datetimeFigureOut">
              <a:rPr lang="en-US" smtClean="0"/>
              <a:pPr/>
              <a:t>2/26/09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9417F-D055-D94E-BAA2-8CA46C2F4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C5E446-C2B6-A242-9B82-FCEBB98E2D28}" type="slidenum">
              <a:rPr lang="sv-SE"/>
              <a:pPr/>
              <a:t>44</a:t>
            </a:fld>
            <a:endParaRPr lang="sv-SE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300" b="1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DC9E-4D9F-0D44-B718-5928326C9E76}" type="datetimeFigureOut">
              <a:rPr lang="en-US" smtClean="0"/>
              <a:pPr/>
              <a:t>2/26/09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C927-B75C-4849-A685-5C8DB13C67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DC9E-4D9F-0D44-B718-5928326C9E76}" type="datetimeFigureOut">
              <a:rPr lang="en-US" smtClean="0"/>
              <a:pPr/>
              <a:t>2/26/09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C927-B75C-4849-A685-5C8DB13C67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DC9E-4D9F-0D44-B718-5928326C9E76}" type="datetimeFigureOut">
              <a:rPr lang="en-US" smtClean="0"/>
              <a:pPr/>
              <a:t>2/26/09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C927-B75C-4849-A685-5C8DB13C67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DC9E-4D9F-0D44-B718-5928326C9E76}" type="datetimeFigureOut">
              <a:rPr lang="en-US" smtClean="0"/>
              <a:pPr/>
              <a:t>2/26/09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C927-B75C-4849-A685-5C8DB13C67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DC9E-4D9F-0D44-B718-5928326C9E76}" type="datetimeFigureOut">
              <a:rPr lang="en-US" smtClean="0"/>
              <a:pPr/>
              <a:t>2/26/09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C927-B75C-4849-A685-5C8DB13C67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DC9E-4D9F-0D44-B718-5928326C9E76}" type="datetimeFigureOut">
              <a:rPr lang="en-US" smtClean="0"/>
              <a:pPr/>
              <a:t>2/26/09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C927-B75C-4849-A685-5C8DB13C67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DC9E-4D9F-0D44-B718-5928326C9E76}" type="datetimeFigureOut">
              <a:rPr lang="en-US" smtClean="0"/>
              <a:pPr/>
              <a:t>2/26/09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C927-B75C-4849-A685-5C8DB13C67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DC9E-4D9F-0D44-B718-5928326C9E76}" type="datetimeFigureOut">
              <a:rPr lang="en-US" smtClean="0"/>
              <a:pPr/>
              <a:t>2/26/09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C927-B75C-4849-A685-5C8DB13C67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DC9E-4D9F-0D44-B718-5928326C9E76}" type="datetimeFigureOut">
              <a:rPr lang="en-US" smtClean="0"/>
              <a:pPr/>
              <a:t>2/26/09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C927-B75C-4849-A685-5C8DB13C67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DC9E-4D9F-0D44-B718-5928326C9E76}" type="datetimeFigureOut">
              <a:rPr lang="en-US" smtClean="0"/>
              <a:pPr/>
              <a:t>2/26/09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C927-B75C-4849-A685-5C8DB13C67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DC9E-4D9F-0D44-B718-5928326C9E76}" type="datetimeFigureOut">
              <a:rPr lang="en-US" smtClean="0"/>
              <a:pPr/>
              <a:t>2/26/09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C927-B75C-4849-A685-5C8DB13C67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CDC9E-4D9F-0D44-B718-5928326C9E76}" type="datetimeFigureOut">
              <a:rPr lang="en-US" smtClean="0"/>
              <a:pPr/>
              <a:t>2/26/09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DC927-B75C-4849-A685-5C8DB13C67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df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df"/><Relationship Id="rId3" Type="http://schemas.openxmlformats.org/officeDocument/2006/relationships/image" Target="../media/image25.png"/><Relationship Id="rId4" Type="http://schemas.openxmlformats.org/officeDocument/2006/relationships/image" Target="../media/image26.pdf"/><Relationship Id="rId5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3" Type="http://schemas.openxmlformats.org/officeDocument/2006/relationships/image" Target="../media/image29.pdf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df"/><Relationship Id="rId3" Type="http://schemas.openxmlformats.org/officeDocument/2006/relationships/image" Target="../media/image48.png"/><Relationship Id="rId4" Type="http://schemas.openxmlformats.org/officeDocument/2006/relationships/image" Target="../media/image49.pdf"/><Relationship Id="rId5" Type="http://schemas.openxmlformats.org/officeDocument/2006/relationships/image" Target="../media/image50.png"/><Relationship Id="rId6" Type="http://schemas.openxmlformats.org/officeDocument/2006/relationships/image" Target="../media/image51.pdf"/><Relationship Id="rId7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59.png"/><Relationship Id="rId4" Type="http://schemas.openxmlformats.org/officeDocument/2006/relationships/oleObject" Target="../embeddings/Microsoft_Equation1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df"/><Relationship Id="rId3" Type="http://schemas.openxmlformats.org/officeDocument/2006/relationships/image" Target="../media/image61.png"/><Relationship Id="rId4" Type="http://schemas.openxmlformats.org/officeDocument/2006/relationships/image" Target="../media/image62.pdf"/><Relationship Id="rId5" Type="http://schemas.openxmlformats.org/officeDocument/2006/relationships/image" Target="../media/image63.png"/><Relationship Id="rId6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df"/><Relationship Id="rId3" Type="http://schemas.openxmlformats.org/officeDocument/2006/relationships/image" Target="../media/image69.png"/><Relationship Id="rId4" Type="http://schemas.openxmlformats.org/officeDocument/2006/relationships/image" Target="../media/image70.pdf"/><Relationship Id="rId5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3" Type="http://schemas.openxmlformats.org/officeDocument/2006/relationships/image" Target="../media/image73.pdf"/><Relationship Id="rId4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5.png"/><Relationship Id="rId3" Type="http://schemas.openxmlformats.org/officeDocument/2006/relationships/image" Target="../media/image76.pdf"/><Relationship Id="rId4" Type="http://schemas.openxmlformats.org/officeDocument/2006/relationships/image" Target="../media/image7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df"/><Relationship Id="rId3" Type="http://schemas.openxmlformats.org/officeDocument/2006/relationships/image" Target="../media/image79.png"/><Relationship Id="rId4" Type="http://schemas.openxmlformats.org/officeDocument/2006/relationships/image" Target="../media/image80.pdf"/><Relationship Id="rId5" Type="http://schemas.openxmlformats.org/officeDocument/2006/relationships/image" Target="../media/image81.png"/><Relationship Id="rId6" Type="http://schemas.openxmlformats.org/officeDocument/2006/relationships/image" Target="../media/image82.pdf"/><Relationship Id="rId7" Type="http://schemas.openxmlformats.org/officeDocument/2006/relationships/image" Target="../media/image8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6" Type="http://schemas.openxmlformats.org/officeDocument/2006/relationships/oleObject" Target="../embeddings/Microsoft_Equation4.bin"/><Relationship Id="rId7" Type="http://schemas.openxmlformats.org/officeDocument/2006/relationships/oleObject" Target="../embeddings/Microsoft_Equation5.bin"/><Relationship Id="rId8" Type="http://schemas.openxmlformats.org/officeDocument/2006/relationships/oleObject" Target="../embeddings/Microsoft_Equation6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df"/><Relationship Id="rId6" Type="http://schemas.openxmlformats.org/officeDocument/2006/relationships/image" Target="../media/image9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pdf"/><Relationship Id="rId3" Type="http://schemas.openxmlformats.org/officeDocument/2006/relationships/image" Target="../media/image98.png"/><Relationship Id="rId4" Type="http://schemas.openxmlformats.org/officeDocument/2006/relationships/image" Target="../media/image99.pdf"/><Relationship Id="rId5" Type="http://schemas.openxmlformats.org/officeDocument/2006/relationships/image" Target="../media/image100.png"/><Relationship Id="rId6" Type="http://schemas.openxmlformats.org/officeDocument/2006/relationships/image" Target="../media/image101.pdf"/><Relationship Id="rId7" Type="http://schemas.openxmlformats.org/officeDocument/2006/relationships/image" Target="../media/image102.png"/><Relationship Id="rId8" Type="http://schemas.openxmlformats.org/officeDocument/2006/relationships/image" Target="../media/image103.pdf"/><Relationship Id="rId9" Type="http://schemas.openxmlformats.org/officeDocument/2006/relationships/image" Target="../media/image10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pdf"/><Relationship Id="rId3" Type="http://schemas.openxmlformats.org/officeDocument/2006/relationships/image" Target="../media/image10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7.png"/><Relationship Id="rId3" Type="http://schemas.openxmlformats.org/officeDocument/2006/relationships/image" Target="../media/image108.pdf"/><Relationship Id="rId4" Type="http://schemas.openxmlformats.org/officeDocument/2006/relationships/image" Target="../media/image10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0.png"/><Relationship Id="rId3" Type="http://schemas.openxmlformats.org/officeDocument/2006/relationships/image" Target="../media/image11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2.pdf"/><Relationship Id="rId3" Type="http://schemas.openxmlformats.org/officeDocument/2006/relationships/image" Target="../media/image11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png"/><Relationship Id="rId3" Type="http://schemas.openxmlformats.org/officeDocument/2006/relationships/image" Target="../media/image115.pdf"/><Relationship Id="rId4" Type="http://schemas.openxmlformats.org/officeDocument/2006/relationships/image" Target="../media/image11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8.pdf"/><Relationship Id="rId3" Type="http://schemas.openxmlformats.org/officeDocument/2006/relationships/image" Target="../media/image11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0.png"/><Relationship Id="rId3" Type="http://schemas.openxmlformats.org/officeDocument/2006/relationships/image" Target="../media/image121.png"/><Relationship Id="rId4" Type="http://schemas.openxmlformats.org/officeDocument/2006/relationships/image" Target="../media/image12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6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7.png"/><Relationship Id="rId3" Type="http://schemas.openxmlformats.org/officeDocument/2006/relationships/image" Target="../media/image12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df"/><Relationship Id="rId5" Type="http://schemas.openxmlformats.org/officeDocument/2006/relationships/image" Target="../media/image16.png"/><Relationship Id="rId6" Type="http://schemas.openxmlformats.org/officeDocument/2006/relationships/image" Target="../media/image17.pdf"/><Relationship Id="rId7" Type="http://schemas.openxmlformats.org/officeDocument/2006/relationships/image" Target="../media/image18.png"/><Relationship Id="rId8" Type="http://schemas.openxmlformats.org/officeDocument/2006/relationships/image" Target="../media/image19.pdf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QCD lectures, 1 and 2:</a:t>
            </a:r>
            <a:br>
              <a:rPr lang="en-US" sz="5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building </a:t>
            </a:r>
            <a:r>
              <a:rPr lang="en-US" sz="5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testing QCD</a:t>
            </a:r>
            <a:endParaRPr lang="en-US" sz="54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 err="1" smtClean="0">
                <a:solidFill>
                  <a:schemeClr val="tx1"/>
                </a:solidFill>
              </a:rPr>
              <a:t>Samir</a:t>
            </a:r>
            <a:r>
              <a:rPr lang="en-US" u="sng" dirty="0" smtClean="0">
                <a:solidFill>
                  <a:schemeClr val="tx1"/>
                </a:solidFill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</a:rPr>
              <a:t>Ferrag</a:t>
            </a:r>
            <a:r>
              <a:rPr lang="en-US" u="sng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James </a:t>
            </a:r>
            <a:r>
              <a:rPr lang="en-US" dirty="0" err="1" smtClean="0">
                <a:solidFill>
                  <a:schemeClr val="tx1"/>
                </a:solidFill>
              </a:rPr>
              <a:t>Ferrando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University of Glasgow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2585358" cy="1447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8638" y="76200"/>
            <a:ext cx="1347135" cy="172819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Link to the Quark Model</a:t>
            </a:r>
            <a:endParaRPr lang="en-US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Successes:</a:t>
            </a:r>
          </a:p>
          <a:p>
            <a:pPr lvl="1"/>
            <a:r>
              <a:rPr lang="en-US" dirty="0" smtClean="0"/>
              <a:t>Provides a method to deal with strong interactions by focusing on their effect on </a:t>
            </a:r>
            <a:r>
              <a:rPr lang="en-US" dirty="0" err="1" smtClean="0"/>
              <a:t>parton</a:t>
            </a:r>
            <a:r>
              <a:rPr lang="en-US" dirty="0" smtClean="0"/>
              <a:t> distributions</a:t>
            </a:r>
          </a:p>
          <a:p>
            <a:pPr lvl="1"/>
            <a:r>
              <a:rPr lang="en-US" dirty="0" smtClean="0"/>
              <a:t>With </a:t>
            </a:r>
            <a:r>
              <a:rPr lang="en-US" dirty="0" err="1" smtClean="0"/>
              <a:t>parton</a:t>
            </a:r>
            <a:r>
              <a:rPr lang="en-US" dirty="0" smtClean="0"/>
              <a:t> distributions, electron-</a:t>
            </a:r>
            <a:r>
              <a:rPr lang="en-US" dirty="0" err="1" smtClean="0"/>
              <a:t>hadron</a:t>
            </a:r>
            <a:r>
              <a:rPr lang="en-US" dirty="0" smtClean="0"/>
              <a:t> processes became calculable in terms of first order QED processes</a:t>
            </a:r>
          </a:p>
          <a:p>
            <a:r>
              <a:rPr lang="en-US" dirty="0" smtClean="0"/>
              <a:t>Questions:</a:t>
            </a:r>
          </a:p>
          <a:p>
            <a:pPr lvl="1"/>
            <a:r>
              <a:rPr lang="en-US" dirty="0" smtClean="0"/>
              <a:t>What are the </a:t>
            </a:r>
            <a:r>
              <a:rPr lang="en-US" dirty="0" err="1" smtClean="0"/>
              <a:t>partons</a:t>
            </a:r>
            <a:r>
              <a:rPr lang="en-US" dirty="0" smtClean="0"/>
              <a:t>? Are they Quarks?</a:t>
            </a:r>
          </a:p>
          <a:p>
            <a:pPr lvl="1"/>
            <a:r>
              <a:rPr lang="en-US" dirty="0" err="1" smtClean="0"/>
              <a:t>Partons</a:t>
            </a:r>
            <a:r>
              <a:rPr lang="en-US" dirty="0" smtClean="0"/>
              <a:t> must be Quasi-free to account for scaling, but constituent quark model requires strong inter-quark forces</a:t>
            </a:r>
          </a:p>
          <a:p>
            <a:r>
              <a:rPr lang="en-US" dirty="0" smtClean="0"/>
              <a:t>Need an extra Quark-Parton Model assumption to stop quarks flying out of the proton after scattering. (No quarks observed in remnants of collisions)</a:t>
            </a:r>
          </a:p>
          <a:p>
            <a:r>
              <a:rPr lang="en-US" dirty="0" smtClean="0"/>
              <a:t>Feynman showed that scaling would be observed in DIS irrespective of </a:t>
            </a:r>
            <a:r>
              <a:rPr lang="en-US" dirty="0" err="1" smtClean="0"/>
              <a:t>parton</a:t>
            </a:r>
            <a:r>
              <a:rPr lang="en-US" dirty="0" smtClean="0"/>
              <a:t> nature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Quark-Parton Model (QPM)</a:t>
            </a:r>
            <a:endParaRPr lang="en-US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We can express the contribution of each quark to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using the fact that the interactions are from QED: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q(x</a:t>
            </a:r>
            <a:r>
              <a:rPr lang="en-US" dirty="0" smtClean="0"/>
              <a:t>) is the probability of finding a </a:t>
            </a:r>
            <a:r>
              <a:rPr lang="en-US" dirty="0" err="1" smtClean="0"/>
              <a:t>parton</a:t>
            </a:r>
            <a:r>
              <a:rPr lang="en-US" dirty="0" smtClean="0"/>
              <a:t> with momentum fraction between </a:t>
            </a:r>
            <a:r>
              <a:rPr lang="en-US" dirty="0" err="1" smtClean="0"/>
              <a:t>x</a:t>
            </a:r>
            <a:r>
              <a:rPr lang="en-US" dirty="0" smtClean="0"/>
              <a:t> and </a:t>
            </a:r>
            <a:r>
              <a:rPr lang="en-US" dirty="0" err="1" smtClean="0"/>
              <a:t>x</a:t>
            </a:r>
            <a:r>
              <a:rPr lang="en-US" dirty="0" smtClean="0"/>
              <a:t> + </a:t>
            </a:r>
            <a:r>
              <a:rPr lang="en-US" dirty="0" err="1" smtClean="0"/>
              <a:t>dx</a:t>
            </a:r>
            <a:endParaRPr lang="en-US" dirty="0" smtClean="0"/>
          </a:p>
          <a:p>
            <a:r>
              <a:rPr lang="en-US" dirty="0" smtClean="0"/>
              <a:t>Relative magnitudes of F</a:t>
            </a:r>
            <a:r>
              <a:rPr lang="en-US" baseline="-25000" dirty="0" smtClean="0"/>
              <a:t>1</a:t>
            </a:r>
            <a:r>
              <a:rPr lang="en-US" dirty="0" smtClean="0"/>
              <a:t> and F</a:t>
            </a:r>
            <a:r>
              <a:rPr lang="en-US" baseline="-25000" dirty="0" smtClean="0"/>
              <a:t>2</a:t>
            </a:r>
            <a:r>
              <a:rPr lang="en-US" dirty="0" smtClean="0"/>
              <a:t> are determined by spin.</a:t>
            </a:r>
          </a:p>
          <a:p>
            <a:r>
              <a:rPr lang="en-US" dirty="0" smtClean="0"/>
              <a:t>R = F</a:t>
            </a:r>
            <a:r>
              <a:rPr lang="en-US" baseline="-25000" dirty="0" smtClean="0"/>
              <a:t>2</a:t>
            </a:r>
            <a:r>
              <a:rPr lang="en-US" dirty="0" smtClean="0"/>
              <a:t> −2xF</a:t>
            </a:r>
            <a:r>
              <a:rPr lang="en-US" baseline="-25000" dirty="0" smtClean="0"/>
              <a:t>1</a:t>
            </a:r>
            <a:r>
              <a:rPr lang="en-US" dirty="0" smtClean="0"/>
              <a:t> was measured as approximately 0 (</a:t>
            </a:r>
            <a:r>
              <a:rPr lang="en-US" dirty="0" err="1" smtClean="0"/>
              <a:t>Callan</a:t>
            </a:r>
            <a:r>
              <a:rPr lang="en-US" dirty="0" smtClean="0"/>
              <a:t>-Gross relation), as would be expected in the spin 1/2 case</a:t>
            </a:r>
          </a:p>
          <a:p>
            <a:r>
              <a:rPr lang="en-US" dirty="0" smtClean="0"/>
              <a:t>3 quark (</a:t>
            </a:r>
            <a:r>
              <a:rPr lang="en-US" dirty="0" err="1" smtClean="0"/>
              <a:t>uud</a:t>
            </a:r>
            <a:r>
              <a:rPr lang="en-US" dirty="0" smtClean="0"/>
              <a:t>) model of protons overestimated the measured size of the structure functions by approximately 2</a:t>
            </a:r>
          </a:p>
          <a:p>
            <a:r>
              <a:rPr lang="en-US" dirty="0" smtClean="0"/>
              <a:t>Break down quark component into:</a:t>
            </a:r>
          </a:p>
          <a:p>
            <a:pPr lvl="1"/>
            <a:r>
              <a:rPr lang="en-US" dirty="0" smtClean="0"/>
              <a:t>“Valence” : minimum SU(3) composition of the </a:t>
            </a:r>
            <a:r>
              <a:rPr lang="en-US" dirty="0" err="1" smtClean="0"/>
              <a:t>hadron</a:t>
            </a:r>
            <a:endParaRPr lang="en-US" dirty="0" smtClean="0"/>
          </a:p>
          <a:p>
            <a:pPr lvl="1"/>
            <a:r>
              <a:rPr lang="en-US" dirty="0" smtClean="0"/>
              <a:t>“Sea” : SU(3) singlet cloud containing indefinite number of quarks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48000" y="2362200"/>
            <a:ext cx="2632075" cy="7146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Sea quarks &amp; Sum Rules from QPM</a:t>
            </a:r>
            <a:endParaRPr lang="en-US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Probed at a scale Q</a:t>
            </a:r>
            <a:r>
              <a:rPr lang="en-US" baseline="30000" dirty="0" smtClean="0"/>
              <a:t>2</a:t>
            </a:r>
            <a:r>
              <a:rPr lang="en-US" dirty="0" smtClean="0"/>
              <a:t>, sea contains all </a:t>
            </a:r>
            <a:r>
              <a:rPr lang="en-US" dirty="0" err="1" smtClean="0"/>
              <a:t>flavours</a:t>
            </a:r>
            <a:r>
              <a:rPr lang="en-US" dirty="0" smtClean="0"/>
              <a:t> with M &lt;&lt; Q</a:t>
            </a:r>
          </a:p>
          <a:p>
            <a:r>
              <a:rPr lang="en-US" dirty="0" smtClean="0"/>
              <a:t>at Q  ≈ 1GeV appropriate Parton Density Functions are:</a:t>
            </a:r>
          </a:p>
          <a:p>
            <a:pPr algn="ctr">
              <a:buNone/>
            </a:pPr>
            <a:r>
              <a:rPr lang="en-US" dirty="0" err="1" smtClean="0"/>
              <a:t>u(x</a:t>
            </a:r>
            <a:r>
              <a:rPr lang="en-US" dirty="0" smtClean="0"/>
              <a:t>) =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+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S</a:t>
            </a:r>
            <a:r>
              <a:rPr lang="en-US" dirty="0" smtClean="0"/>
              <a:t> (</a:t>
            </a:r>
            <a:r>
              <a:rPr lang="en-US" dirty="0" err="1" smtClean="0"/>
              <a:t>x</a:t>
            </a:r>
            <a:r>
              <a:rPr lang="en-US" dirty="0" smtClean="0"/>
              <a:t>), </a:t>
            </a:r>
            <a:r>
              <a:rPr lang="en-US" dirty="0" err="1" smtClean="0"/>
              <a:t>d(x</a:t>
            </a:r>
            <a:r>
              <a:rPr lang="en-US" dirty="0" smtClean="0"/>
              <a:t>) =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+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S</a:t>
            </a:r>
            <a:r>
              <a:rPr lang="en-US" dirty="0" smtClean="0"/>
              <a:t> (</a:t>
            </a:r>
            <a:r>
              <a:rPr lang="en-US" dirty="0" err="1" smtClean="0"/>
              <a:t>x</a:t>
            </a:r>
            <a:r>
              <a:rPr lang="en-US" dirty="0" smtClean="0"/>
              <a:t>), </a:t>
            </a:r>
            <a:r>
              <a:rPr lang="en-US" dirty="0" err="1" smtClean="0"/>
              <a:t>s(x</a:t>
            </a:r>
            <a:r>
              <a:rPr lang="en-US" dirty="0" smtClean="0"/>
              <a:t>) =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S</a:t>
            </a:r>
            <a:r>
              <a:rPr lang="en-US" dirty="0" smtClean="0"/>
              <a:t> (</a:t>
            </a:r>
            <a:r>
              <a:rPr lang="en-US" dirty="0" err="1" smtClean="0"/>
              <a:t>x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expect that </a:t>
            </a:r>
            <a:r>
              <a:rPr lang="en-US" dirty="0" err="1" smtClean="0"/>
              <a:t>u(x</a:t>
            </a:r>
            <a:r>
              <a:rPr lang="en-US" dirty="0" smtClean="0"/>
              <a:t>) = </a:t>
            </a:r>
            <a:r>
              <a:rPr lang="en-US" dirty="0" err="1" smtClean="0"/>
              <a:t>d(x</a:t>
            </a:r>
            <a:r>
              <a:rPr lang="en-US" dirty="0" smtClean="0"/>
              <a:t>) = </a:t>
            </a:r>
            <a:r>
              <a:rPr lang="en-US" dirty="0" err="1" smtClean="0"/>
              <a:t>s(x</a:t>
            </a:r>
            <a:r>
              <a:rPr lang="en-US" dirty="0" smtClean="0"/>
              <a:t>) = </a:t>
            </a:r>
            <a:r>
              <a:rPr lang="en-US" dirty="0" err="1" smtClean="0"/>
              <a:t>s(x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Expect the proton momentum sum rules, to hold: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was measured that: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50% of proton momentum is not carried by quarks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575360" y="3733800"/>
            <a:ext cx="4816040" cy="1024008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429000" y="5029200"/>
            <a:ext cx="2711450" cy="95086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048000" y="3122612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09800" y="31242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48200" y="3122612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 the road</a:t>
            </a:r>
            <a:r>
              <a:rPr lang="en-GB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to QFT </a:t>
            </a:r>
            <a:endParaRPr lang="en-GB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 QFT no realistic interacting theory predicted scaling</a:t>
            </a:r>
          </a:p>
          <a:p>
            <a:r>
              <a:rPr lang="en-US" dirty="0" smtClean="0"/>
              <a:t>Success of QPM model and scaling in DIS explained with demonstration of Asymptotic Freedom in gauge theories</a:t>
            </a:r>
          </a:p>
          <a:p>
            <a:r>
              <a:rPr lang="en-US" dirty="0" smtClean="0"/>
              <a:t>Gauge theories are invariant under local transformations of fields, thus predictions are unchanged by such transformations</a:t>
            </a:r>
          </a:p>
          <a:p>
            <a:r>
              <a:rPr lang="en-US" dirty="0" smtClean="0"/>
              <a:t>Asymptotic Freedom means that at high </a:t>
            </a:r>
            <a:r>
              <a:rPr lang="en-US" dirty="0" err="1" smtClean="0"/>
              <a:t>momenta</a:t>
            </a:r>
            <a:r>
              <a:rPr lang="en-US" dirty="0" smtClean="0"/>
              <a:t> gauge theories behave as free, non-interacting field theories</a:t>
            </a:r>
          </a:p>
          <a:p>
            <a:r>
              <a:rPr lang="en-US" dirty="0" smtClean="0"/>
              <a:t>important steps:</a:t>
            </a:r>
          </a:p>
          <a:p>
            <a:pPr lvl="1"/>
            <a:r>
              <a:rPr lang="en-US" dirty="0" smtClean="0"/>
              <a:t>1972: Gross &amp; Coleman - no </a:t>
            </a:r>
            <a:r>
              <a:rPr lang="en-US" dirty="0" err="1" smtClean="0"/>
              <a:t>renormalisable</a:t>
            </a:r>
            <a:r>
              <a:rPr lang="en-US" dirty="0" smtClean="0"/>
              <a:t> field theory except gauge theories, could account for scaling</a:t>
            </a:r>
          </a:p>
          <a:p>
            <a:pPr lvl="1"/>
            <a:r>
              <a:rPr lang="en-US" dirty="0" smtClean="0"/>
              <a:t>1973: </a:t>
            </a:r>
            <a:r>
              <a:rPr lang="en-US" dirty="0" err="1" smtClean="0"/>
              <a:t>Politzer</a:t>
            </a:r>
            <a:r>
              <a:rPr lang="en-US" dirty="0" smtClean="0"/>
              <a:t> &amp; </a:t>
            </a:r>
            <a:r>
              <a:rPr lang="en-US" dirty="0" err="1" smtClean="0"/>
              <a:t>Wilczek</a:t>
            </a:r>
            <a:r>
              <a:rPr lang="en-US" dirty="0" smtClean="0"/>
              <a:t> - asymptotic freedom of gauge theories</a:t>
            </a:r>
          </a:p>
          <a:p>
            <a:pPr lvl="1"/>
            <a:r>
              <a:rPr lang="en-US" dirty="0" smtClean="0"/>
              <a:t>1973: Gross &amp; Coleman - no theory without gauge fields asymptotically free</a:t>
            </a:r>
          </a:p>
          <a:p>
            <a:r>
              <a:rPr lang="en-US" dirty="0" smtClean="0"/>
              <a:t>A field theory of the strong interaction must be a gauge theory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Gauge theory for the strong interactions</a:t>
            </a:r>
            <a:endParaRPr lang="en-US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1524000"/>
            <a:ext cx="68580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Assume the fundamental gauge fields are quarks interacting via exchange of gauge vector fields (gluons)</a:t>
            </a:r>
          </a:p>
          <a:p>
            <a:r>
              <a:rPr lang="en-US" dirty="0" smtClean="0"/>
              <a:t>Since quarks are fermions, total wave function must be anti-symmetric under quark-interchange. Wave functions of quarks were represented by three components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Which is symmetric overall under exchange of quarks.</a:t>
            </a:r>
          </a:p>
          <a:p>
            <a:r>
              <a:rPr lang="en-US" dirty="0" smtClean="0"/>
              <a:t>Solution : Introduce a new Quantum number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8000"/>
                </a:solidFill>
              </a:rPr>
              <a:t>Colour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/>
              <a:t>Gauge theory of SI describing interactions between quarks and gluons within SU(3)</a:t>
            </a:r>
            <a:r>
              <a:rPr lang="en-US" baseline="-25000" dirty="0" smtClean="0"/>
              <a:t>C</a:t>
            </a:r>
            <a:r>
              <a:rPr lang="en-US" dirty="0" smtClean="0"/>
              <a:t> group of </a:t>
            </a:r>
            <a:r>
              <a:rPr lang="en-US" dirty="0" err="1" smtClean="0"/>
              <a:t>colour</a:t>
            </a:r>
            <a:r>
              <a:rPr lang="en-US" dirty="0" smtClean="0"/>
              <a:t> is known as </a:t>
            </a:r>
            <a:r>
              <a:rPr lang="en-US" dirty="0" smtClean="0">
                <a:solidFill>
                  <a:srgbClr val="008000"/>
                </a:solidFill>
              </a:rPr>
              <a:t>Quantum Chromo Dynamics </a:t>
            </a:r>
            <a:r>
              <a:rPr lang="en-US" dirty="0" smtClean="0"/>
              <a:t>(QCD)</a:t>
            </a:r>
          </a:p>
          <a:p>
            <a:r>
              <a:rPr lang="en-US" dirty="0" smtClean="0"/>
              <a:t>3 </a:t>
            </a:r>
            <a:r>
              <a:rPr lang="en-US" dirty="0" err="1" smtClean="0"/>
              <a:t>Colour</a:t>
            </a:r>
            <a:r>
              <a:rPr lang="en-US" dirty="0" smtClean="0"/>
              <a:t> charges, </a:t>
            </a:r>
            <a:r>
              <a:rPr lang="en-US" i="1" dirty="0" smtClean="0"/>
              <a:t>conserved</a:t>
            </a:r>
            <a:r>
              <a:rPr lang="en-US" dirty="0" smtClean="0"/>
              <a:t> at each vertex, used:</a:t>
            </a:r>
          </a:p>
          <a:p>
            <a:pPr lvl="1"/>
            <a:r>
              <a:rPr lang="en-US" dirty="0" smtClean="0"/>
              <a:t>quarks are singly charged.</a:t>
            </a:r>
          </a:p>
          <a:p>
            <a:pPr lvl="1"/>
            <a:r>
              <a:rPr lang="en-US" dirty="0" smtClean="0"/>
              <a:t>gluons doubly charged.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85999"/>
            <a:ext cx="1981200" cy="2912799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683000" y="3352800"/>
            <a:ext cx="4318000" cy="4466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QCD </a:t>
            </a:r>
            <a:r>
              <a:rPr lang="en-GB" b="1" u="sng" dirty="0" err="1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Langrangian</a:t>
            </a:r>
            <a:endParaRPr lang="en-GB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72" y="1417638"/>
            <a:ext cx="7410728" cy="54403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1535668"/>
            <a:ext cx="265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48920" y="4507468"/>
            <a:ext cx="265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5410200"/>
            <a:ext cx="265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QCD Feynman Rules</a:t>
            </a:r>
            <a:endParaRPr lang="en-GB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600200"/>
            <a:ext cx="38862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Gauge fixing term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l</a:t>
            </a:r>
            <a:r>
              <a:rPr lang="en-GB" dirty="0" smtClean="0"/>
              <a:t>=1 Feynman gauge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l</a:t>
            </a:r>
            <a:r>
              <a:rPr lang="en-GB" dirty="0" smtClean="0"/>
              <a:t>=0 Landau Gauge </a:t>
            </a:r>
          </a:p>
          <a:p>
            <a:r>
              <a:rPr lang="en-GB" dirty="0" smtClean="0"/>
              <a:t>In non </a:t>
            </a:r>
            <a:r>
              <a:rPr lang="en-GB" dirty="0" err="1" smtClean="0"/>
              <a:t>abelian</a:t>
            </a:r>
            <a:r>
              <a:rPr lang="en-GB" dirty="0" smtClean="0"/>
              <a:t> theories, covariant gauge fixing term must be supplemented by a Ghost term which cancels unphysical degrees of freedom of gluons which would otherwise propagate in covariant gauges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1565" r="10280"/>
          <a:stretch>
            <a:fillRect/>
          </a:stretch>
        </p:blipFill>
        <p:spPr>
          <a:xfrm>
            <a:off x="165973" y="1574084"/>
            <a:ext cx="4634627" cy="50553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2819400"/>
            <a:ext cx="1295400" cy="2895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264" y="2286000"/>
            <a:ext cx="2814536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Confinement</a:t>
            </a:r>
            <a:endParaRPr lang="en-US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6096000" cy="52578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QCD exhibits the two most important properties of quark and gluon interactions: </a:t>
            </a:r>
            <a:r>
              <a:rPr lang="en-GB" i="1" dirty="0" smtClean="0">
                <a:solidFill>
                  <a:srgbClr val="008000"/>
                </a:solidFill>
              </a:rPr>
              <a:t>asymptotic freedom </a:t>
            </a:r>
            <a:r>
              <a:rPr lang="en-GB" dirty="0" smtClean="0"/>
              <a:t>and</a:t>
            </a:r>
            <a:r>
              <a:rPr lang="en-GB" i="1" dirty="0" smtClean="0">
                <a:solidFill>
                  <a:srgbClr val="008000"/>
                </a:solidFill>
              </a:rPr>
              <a:t> confinement</a:t>
            </a:r>
          </a:p>
          <a:p>
            <a:r>
              <a:rPr lang="en-GB" dirty="0" smtClean="0"/>
              <a:t>Confinement offers a solution to the problem of the lack of observation of free quarks</a:t>
            </a:r>
          </a:p>
          <a:p>
            <a:r>
              <a:rPr lang="en-GB" dirty="0" smtClean="0"/>
              <a:t>Since gluons also carry colour charge, they can couple directly to other gluons</a:t>
            </a:r>
          </a:p>
          <a:p>
            <a:r>
              <a:rPr lang="en-GB" dirty="0" smtClean="0"/>
              <a:t>The potential energy required to separate quarks increase linearly with their distance</a:t>
            </a:r>
          </a:p>
          <a:p>
            <a:r>
              <a:rPr lang="en-GB" dirty="0" smtClean="0"/>
              <a:t>Quarks and gluons are only seen in colourless hadrons</a:t>
            </a:r>
          </a:p>
          <a:p>
            <a:r>
              <a:rPr lang="en-GB" dirty="0" smtClean="0"/>
              <a:t>Large amounts of energy to break up hadrons</a:t>
            </a:r>
          </a:p>
          <a:p>
            <a:r>
              <a:rPr lang="en-GB" dirty="0" smtClean="0"/>
              <a:t>This energy is needed to create quark-anti-quark pairs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196872"/>
            <a:ext cx="2667000" cy="2384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Asymptotic freedom in QCD</a:t>
            </a:r>
            <a:endParaRPr lang="en-US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3561726"/>
            <a:ext cx="3810000" cy="3296273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/>
              <a:t>S</a:t>
            </a:r>
            <a:r>
              <a:rPr lang="en-US" dirty="0" smtClean="0"/>
              <a:t>  </a:t>
            </a:r>
            <a:r>
              <a:rPr lang="en-US" dirty="0" err="1" smtClean="0"/>
              <a:t>strengh</a:t>
            </a:r>
            <a:r>
              <a:rPr lang="en-US" dirty="0" smtClean="0"/>
              <a:t> of strong interaction   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/>
              <a:t>S</a:t>
            </a:r>
            <a:r>
              <a:rPr lang="en-US" dirty="0" smtClean="0"/>
              <a:t> = g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/4</a:t>
            </a:r>
            <a:r>
              <a:rPr lang="en-US" dirty="0" smtClean="0">
                <a:latin typeface="Symbol" charset="2"/>
                <a:cs typeface="Symbol" charset="2"/>
              </a:rPr>
              <a:t>p,</a:t>
            </a:r>
            <a:r>
              <a:rPr lang="en-US" dirty="0" smtClean="0"/>
              <a:t>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S</a:t>
            </a:r>
            <a:r>
              <a:rPr lang="en-US" dirty="0" smtClean="0"/>
              <a:t> is the color charge</a:t>
            </a:r>
          </a:p>
          <a:p>
            <a:r>
              <a:rPr lang="en-US" dirty="0" smtClean="0"/>
              <a:t>In QCD, 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/>
              <a:t>S</a:t>
            </a:r>
            <a:r>
              <a:rPr lang="en-US" dirty="0" smtClean="0"/>
              <a:t> gives the probability of emitting a gluon.</a:t>
            </a:r>
          </a:p>
          <a:p>
            <a:r>
              <a:rPr lang="en-US" dirty="0" smtClean="0"/>
              <a:t>The color charge seen depends on distance from the particle (running)</a:t>
            </a:r>
          </a:p>
          <a:p>
            <a:r>
              <a:rPr lang="en-US" dirty="0" smtClean="0"/>
              <a:t>Due to anti-screening, 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/>
              <a:t>S</a:t>
            </a:r>
            <a:r>
              <a:rPr lang="en-US" dirty="0" smtClean="0"/>
              <a:t> is small at short distances, this is the scale at which perturbation theory works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When very close together, </a:t>
            </a:r>
            <a:r>
              <a:rPr lang="en-US" dirty="0" err="1" smtClean="0"/>
              <a:t>partons</a:t>
            </a:r>
            <a:r>
              <a:rPr lang="en-US" dirty="0" smtClean="0"/>
              <a:t> behave as free non-interacting particles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703" y="1447800"/>
            <a:ext cx="1352297" cy="682054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561727"/>
            <a:ext cx="3810000" cy="329627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a </a:t>
            </a:r>
            <a:r>
              <a:rPr lang="en-US" dirty="0" smtClean="0"/>
              <a:t>is a measure of the strength of the EM interaction.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 = e</a:t>
            </a:r>
            <a:r>
              <a:rPr lang="en-US" baseline="30000" dirty="0" smtClean="0"/>
              <a:t>2</a:t>
            </a:r>
            <a:r>
              <a:rPr lang="en-US" dirty="0" smtClean="0"/>
              <a:t>/4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</a:p>
          <a:p>
            <a:r>
              <a:rPr lang="en-US" dirty="0" smtClean="0"/>
              <a:t>In QED, </a:t>
            </a:r>
            <a:r>
              <a:rPr lang="en-US" dirty="0" smtClean="0">
                <a:latin typeface="Symbol" charset="2"/>
                <a:cs typeface="Symbol" charset="2"/>
              </a:rPr>
              <a:t>a </a:t>
            </a:r>
            <a:r>
              <a:rPr lang="en-US" dirty="0" smtClean="0"/>
              <a:t>gives the probability of emitting a photon</a:t>
            </a:r>
          </a:p>
          <a:p>
            <a:r>
              <a:rPr lang="en-US" dirty="0" smtClean="0"/>
              <a:t>the charge seen depends on distance from the particle (running)</a:t>
            </a:r>
          </a:p>
          <a:p>
            <a:r>
              <a:rPr lang="en-US" dirty="0" smtClean="0"/>
              <a:t>Due to screening,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 is small at long distances, this is the scale at which perturbation theory </a:t>
            </a:r>
            <a:r>
              <a:rPr lang="en-US" dirty="0" err="1" smtClean="0"/>
              <a:t>works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When very far from each-other charges behave as free non-interacting particles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588" y="1293935"/>
            <a:ext cx="2458212" cy="23636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1600200"/>
            <a:ext cx="1371600" cy="673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39200" cy="79216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Running couplings and Grand Unification</a:t>
            </a:r>
            <a:endParaRPr lang="en-US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600200"/>
            <a:ext cx="4953000" cy="502658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We expect all couplings to merge at a very large (10</a:t>
            </a:r>
            <a:r>
              <a:rPr lang="en-US" baseline="30000" dirty="0" smtClean="0"/>
              <a:t>15 </a:t>
            </a:r>
            <a:r>
              <a:rPr lang="en-US" dirty="0" err="1" smtClean="0"/>
              <a:t>GeV</a:t>
            </a:r>
            <a:r>
              <a:rPr lang="en-US" dirty="0" smtClean="0"/>
              <a:t>) energy scale</a:t>
            </a:r>
          </a:p>
          <a:p>
            <a:r>
              <a:rPr lang="en-US" dirty="0" smtClean="0"/>
              <a:t>At this stage a Grand Unification Theory (GUT) would unify the strong, weak and EM interactions, making them all aspects of the same interaction</a:t>
            </a:r>
          </a:p>
          <a:p>
            <a:r>
              <a:rPr lang="en-US" dirty="0" smtClean="0"/>
              <a:t>Several models have been proposed, none are entirely satisfactory, so far</a:t>
            </a:r>
          </a:p>
          <a:p>
            <a:r>
              <a:rPr lang="en-US" dirty="0" err="1" smtClean="0"/>
              <a:t>GUT’s</a:t>
            </a:r>
            <a:r>
              <a:rPr lang="en-US" dirty="0" smtClean="0"/>
              <a:t> predict lifetime of 10</a:t>
            </a:r>
            <a:r>
              <a:rPr lang="en-US" baseline="30000" dirty="0" smtClean="0"/>
              <a:t>31</a:t>
            </a:r>
            <a:r>
              <a:rPr lang="en-US" dirty="0" smtClean="0"/>
              <a:t> years for the proton</a:t>
            </a:r>
          </a:p>
          <a:p>
            <a:r>
              <a:rPr lang="en-US" dirty="0" smtClean="0"/>
              <a:t>Hitherto there has been no detection of proton decay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76400"/>
            <a:ext cx="3276600" cy="2454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054347"/>
            <a:ext cx="3416300" cy="2572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Introduction</a:t>
            </a:r>
            <a:endParaRPr lang="en-US" sz="4800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68461"/>
            <a:ext cx="4495800" cy="374173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4 Interactions: Weak, Electromagnetic, Gravity, </a:t>
            </a:r>
            <a:r>
              <a:rPr lang="en-US" dirty="0" smtClean="0">
                <a:solidFill>
                  <a:srgbClr val="FF0000"/>
                </a:solidFill>
              </a:rPr>
              <a:t>Strong</a:t>
            </a:r>
          </a:p>
          <a:p>
            <a:r>
              <a:rPr lang="en-US" dirty="0" smtClean="0"/>
              <a:t>Strong interaction posited to account for cohesion of nuclei</a:t>
            </a:r>
          </a:p>
          <a:p>
            <a:pPr lvl="1"/>
            <a:r>
              <a:rPr lang="en-US" dirty="0" smtClean="0"/>
              <a:t>Must be stronger than EM</a:t>
            </a:r>
          </a:p>
          <a:p>
            <a:pPr lvl="1"/>
            <a:r>
              <a:rPr lang="en-US" dirty="0" smtClean="0"/>
              <a:t>Must only be effective over short distances</a:t>
            </a:r>
          </a:p>
          <a:p>
            <a:r>
              <a:rPr lang="en-US" dirty="0" smtClean="0"/>
              <a:t>Today, strong interactions are well described by Quantum </a:t>
            </a:r>
            <a:r>
              <a:rPr lang="en-US" dirty="0" err="1" smtClean="0"/>
              <a:t>Chromodynamics</a:t>
            </a:r>
            <a:r>
              <a:rPr lang="en-US" dirty="0" smtClean="0"/>
              <a:t> (QCD)</a:t>
            </a:r>
          </a:p>
          <a:p>
            <a:r>
              <a:rPr lang="en-US" dirty="0" smtClean="0"/>
              <a:t>QCD concerns the Quark sector and the interactions are mediated by 8 gluons… </a:t>
            </a:r>
          </a:p>
          <a:p>
            <a:endParaRPr lang="en-US" dirty="0" smtClean="0"/>
          </a:p>
        </p:txBody>
      </p:sp>
      <p:pic>
        <p:nvPicPr>
          <p:cNvPr id="4" name="Picture 6" descr="gluon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894137"/>
            <a:ext cx="1600200" cy="1600200"/>
          </a:xfrm>
          <a:prstGeom prst="rect">
            <a:avLst/>
          </a:prstGeom>
          <a:noFill/>
        </p:spPr>
      </p:pic>
      <p:pic>
        <p:nvPicPr>
          <p:cNvPr id="5" name="Picture 7" descr="gluon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886200"/>
            <a:ext cx="1600200" cy="1600200"/>
          </a:xfrm>
          <a:prstGeom prst="rect">
            <a:avLst/>
          </a:prstGeom>
          <a:noFill/>
        </p:spPr>
      </p:pic>
      <p:pic>
        <p:nvPicPr>
          <p:cNvPr id="7" name="Picture 6" descr="_41136526_standard_model2_416.gif"/>
          <p:cNvPicPr>
            <a:picLocks noChangeAspect="1"/>
          </p:cNvPicPr>
          <p:nvPr/>
        </p:nvPicPr>
        <p:blipFill>
          <a:blip r:embed="rId4"/>
          <a:srcRect l="6730" t="4688" r="9615" b="17934"/>
          <a:stretch>
            <a:fillRect/>
          </a:stretch>
        </p:blipFill>
        <p:spPr>
          <a:xfrm>
            <a:off x="5583162" y="1600200"/>
            <a:ext cx="2570238" cy="2286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91200" y="1752599"/>
            <a:ext cx="1600200" cy="990601"/>
          </a:xfrm>
          <a:prstGeom prst="rect">
            <a:avLst/>
          </a:prstGeom>
          <a:noFill/>
          <a:ln w="25400" cap="rnd">
            <a:solidFill>
              <a:srgbClr val="FF0000"/>
            </a:solidFill>
            <a:prstDash val="solid"/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91400" y="3276599"/>
            <a:ext cx="609600" cy="609601"/>
          </a:xfrm>
          <a:prstGeom prst="rect">
            <a:avLst/>
          </a:prstGeom>
          <a:noFill/>
          <a:ln w="25400" cap="rnd">
            <a:solidFill>
              <a:srgbClr val="FF0000"/>
            </a:solidFill>
            <a:prstDash val="solid"/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53962" y="5943600"/>
            <a:ext cx="805663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" y="556260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1930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66757" y="556260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1940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43157" y="556260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1950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19557" y="556260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1960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72157" y="556260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1970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19200" y="6031468"/>
            <a:ext cx="1599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Yukawa Theory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854544" y="5999202"/>
            <a:ext cx="1417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Quark Model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142154" y="6248400"/>
            <a:ext cx="146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Parton Model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772400" y="594360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SU(3) in QFT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Tests of QCD phenomenology</a:t>
            </a:r>
            <a:endParaRPr lang="en-US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To test the validity of the candidate theory, it’s predictions must confront experimental data. </a:t>
            </a:r>
          </a:p>
          <a:p>
            <a:pPr>
              <a:buNone/>
            </a:pPr>
            <a:r>
              <a:rPr lang="en-US" dirty="0" smtClean="0"/>
              <a:t>QCD phenomenology:</a:t>
            </a:r>
          </a:p>
          <a:p>
            <a:r>
              <a:rPr lang="en-US" b="1" dirty="0" smtClean="0"/>
              <a:t>Quarks &amp; Gluons</a:t>
            </a:r>
            <a:r>
              <a:rPr lang="en-US" dirty="0" smtClean="0"/>
              <a:t>: Since quarks and gluons cannot be seen in isolation, we should only directly observe </a:t>
            </a:r>
            <a:r>
              <a:rPr lang="en-US" b="1" i="1" dirty="0" err="1" smtClean="0"/>
              <a:t>hadronic</a:t>
            </a:r>
            <a:r>
              <a:rPr lang="en-US" b="1" i="1" dirty="0" smtClean="0"/>
              <a:t> jets</a:t>
            </a:r>
          </a:p>
          <a:p>
            <a:r>
              <a:rPr lang="en-US" b="1" i="1" dirty="0" smtClean="0">
                <a:solidFill>
                  <a:srgbClr val="000000"/>
                </a:solidFill>
              </a:rPr>
              <a:t>Scaling Violations</a:t>
            </a:r>
            <a:r>
              <a:rPr lang="en-US" dirty="0" smtClean="0"/>
              <a:t>: due to </a:t>
            </a:r>
            <a:r>
              <a:rPr lang="en-US" i="1" dirty="0" smtClean="0"/>
              <a:t>interacting </a:t>
            </a:r>
            <a:r>
              <a:rPr lang="en-US" i="1" dirty="0" err="1" smtClean="0"/>
              <a:t>parton</a:t>
            </a:r>
            <a:r>
              <a:rPr lang="en-US" i="1" dirty="0" smtClean="0"/>
              <a:t>.</a:t>
            </a:r>
            <a:r>
              <a:rPr lang="en-US" dirty="0" smtClean="0"/>
              <a:t> F</a:t>
            </a:r>
            <a:r>
              <a:rPr lang="en-US" baseline="30000" dirty="0" smtClean="0"/>
              <a:t>2</a:t>
            </a:r>
            <a:r>
              <a:rPr lang="en-US" dirty="0" smtClean="0"/>
              <a:t>(x,Q</a:t>
            </a:r>
            <a:r>
              <a:rPr lang="en-US" baseline="30000" dirty="0" smtClean="0"/>
              <a:t>2</a:t>
            </a:r>
            <a:r>
              <a:rPr lang="en-US" dirty="0" smtClean="0"/>
              <a:t>) should increase with Q</a:t>
            </a:r>
            <a:r>
              <a:rPr lang="en-US" baseline="30000" dirty="0" smtClean="0"/>
              <a:t>2</a:t>
            </a:r>
            <a:r>
              <a:rPr lang="en-US" dirty="0" smtClean="0"/>
              <a:t> and at small </a:t>
            </a:r>
            <a:r>
              <a:rPr lang="en-US" dirty="0" err="1" smtClean="0"/>
              <a:t>x</a:t>
            </a:r>
            <a:r>
              <a:rPr lang="en-US" dirty="0" smtClean="0"/>
              <a:t> and should decrease at large </a:t>
            </a:r>
            <a:r>
              <a:rPr lang="en-US" dirty="0" err="1" smtClean="0"/>
              <a:t>x</a:t>
            </a:r>
            <a:endParaRPr lang="en-US" b="1" i="1" dirty="0" smtClean="0"/>
          </a:p>
          <a:p>
            <a:r>
              <a:rPr lang="en-US" b="1" i="1" dirty="0" smtClean="0">
                <a:solidFill>
                  <a:srgbClr val="000000"/>
                </a:solidFill>
              </a:rPr>
              <a:t>Gluon Self Coupling</a:t>
            </a:r>
            <a:r>
              <a:rPr lang="en-US" dirty="0" smtClean="0"/>
              <a:t>: Evidence for a </a:t>
            </a:r>
            <a:r>
              <a:rPr lang="en-US" dirty="0" err="1" smtClean="0"/>
              <a:t>ggg</a:t>
            </a:r>
            <a:r>
              <a:rPr lang="en-US" dirty="0" smtClean="0"/>
              <a:t> vertex should be observed</a:t>
            </a:r>
          </a:p>
          <a:p>
            <a:r>
              <a:rPr lang="en-US" b="1" i="1" dirty="0" smtClean="0"/>
              <a:t>3 </a:t>
            </a:r>
            <a:r>
              <a:rPr lang="en-US" b="1" i="1" dirty="0" err="1" smtClean="0"/>
              <a:t>Colour</a:t>
            </a:r>
            <a:r>
              <a:rPr lang="en-US" b="1" i="1" dirty="0" smtClean="0"/>
              <a:t> States per Quark</a:t>
            </a:r>
            <a:r>
              <a:rPr lang="en-US" dirty="0" smtClean="0"/>
              <a:t>: Cross sections should yield evidence that there are 3 </a:t>
            </a:r>
            <a:r>
              <a:rPr lang="en-US" dirty="0" err="1" smtClean="0"/>
              <a:t>colour</a:t>
            </a:r>
            <a:r>
              <a:rPr lang="en-US" dirty="0" smtClean="0"/>
              <a:t> degrees of freedom for each quark in a final state and should be compatible with non-</a:t>
            </a:r>
            <a:r>
              <a:rPr lang="en-US" dirty="0" err="1" smtClean="0"/>
              <a:t>abelian</a:t>
            </a:r>
            <a:r>
              <a:rPr lang="en-US" dirty="0" smtClean="0"/>
              <a:t> group SU(3)</a:t>
            </a:r>
            <a:r>
              <a:rPr lang="en-US" baseline="-25000" dirty="0" smtClean="0"/>
              <a:t>C</a:t>
            </a:r>
          </a:p>
          <a:p>
            <a:r>
              <a:rPr lang="en-US" b="1" i="1" dirty="0" smtClean="0">
                <a:solidFill>
                  <a:srgbClr val="000000"/>
                </a:solidFill>
              </a:rPr>
              <a:t>Running of </a:t>
            </a:r>
            <a:r>
              <a:rPr lang="en-US" b="1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  <a:r>
              <a:rPr lang="en-US" b="1" i="1" baseline="-25000" dirty="0" err="1" smtClean="0">
                <a:solidFill>
                  <a:srgbClr val="000000"/>
                </a:solidFill>
              </a:rPr>
              <a:t>S</a:t>
            </a:r>
            <a:r>
              <a:rPr lang="en-US" b="1" i="1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: 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/>
              <a:t>S</a:t>
            </a:r>
            <a:r>
              <a:rPr lang="en-US" dirty="0" smtClean="0"/>
              <a:t> should decrease with increasing Q</a:t>
            </a:r>
            <a:r>
              <a:rPr lang="en-US" baseline="30000" dirty="0" smtClean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6400800" y="4876800"/>
            <a:ext cx="2590800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proton-proton</a:t>
            </a:r>
            <a:endParaRPr lang="sv-SE" sz="2000" dirty="0" smtClean="0"/>
          </a:p>
          <a:p>
            <a:r>
              <a:rPr lang="sv-SE" sz="2000" dirty="0" smtClean="0"/>
              <a:t> PDF </a:t>
            </a:r>
            <a:r>
              <a:rPr lang="sv-SE" sz="2000" dirty="0"/>
              <a:t>(h) </a:t>
            </a:r>
            <a:r>
              <a:rPr lang="sv-SE" sz="2000" dirty="0">
                <a:sym typeface="Wingdings" pitchFamily="-97" charset="2"/>
              </a:rPr>
              <a:t></a:t>
            </a:r>
            <a:endParaRPr lang="sv-SE" sz="2000" dirty="0"/>
          </a:p>
          <a:p>
            <a:r>
              <a:rPr lang="sv-SE" sz="2000" dirty="0"/>
              <a:t> ISR </a:t>
            </a:r>
            <a:r>
              <a:rPr lang="sv-SE" sz="2000" dirty="0">
                <a:sym typeface="Wingdings" pitchFamily="-97" charset="2"/>
              </a:rPr>
              <a:t></a:t>
            </a:r>
            <a:endParaRPr lang="sv-SE" sz="2000" dirty="0"/>
          </a:p>
          <a:p>
            <a:r>
              <a:rPr lang="sv-SE" sz="2000" dirty="0"/>
              <a:t> FSR </a:t>
            </a:r>
            <a:r>
              <a:rPr lang="sv-SE" sz="2000" dirty="0">
                <a:sym typeface="Wingdings" pitchFamily="-97" charset="2"/>
              </a:rPr>
              <a:t></a:t>
            </a:r>
            <a:endParaRPr lang="sv-SE" dirty="0"/>
          </a:p>
        </p:txBody>
      </p:sp>
      <p:grpSp>
        <p:nvGrpSpPr>
          <p:cNvPr id="36" name="Group 35"/>
          <p:cNvGrpSpPr/>
          <p:nvPr/>
        </p:nvGrpSpPr>
        <p:grpSpPr>
          <a:xfrm>
            <a:off x="6248400" y="1143000"/>
            <a:ext cx="2743200" cy="3203575"/>
            <a:chOff x="6248400" y="1219200"/>
            <a:chExt cx="2743200" cy="2362200"/>
          </a:xfrm>
        </p:grpSpPr>
        <p:pic>
          <p:nvPicPr>
            <p:cNvPr id="82952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48400" y="1219200"/>
              <a:ext cx="27432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2956" name="Freeform 12"/>
            <p:cNvSpPr>
              <a:spLocks/>
            </p:cNvSpPr>
            <p:nvPr/>
          </p:nvSpPr>
          <p:spPr bwMode="auto">
            <a:xfrm rot="2522726">
              <a:off x="7391400" y="2857500"/>
              <a:ext cx="304800" cy="114300"/>
            </a:xfrm>
            <a:custGeom>
              <a:avLst/>
              <a:gdLst/>
              <a:ahLst/>
              <a:cxnLst>
                <a:cxn ang="0">
                  <a:pos x="0" y="168"/>
                </a:cxn>
                <a:cxn ang="0">
                  <a:pos x="96" y="264"/>
                </a:cxn>
                <a:cxn ang="0">
                  <a:pos x="96" y="24"/>
                </a:cxn>
                <a:cxn ang="0">
                  <a:pos x="48" y="120"/>
                </a:cxn>
                <a:cxn ang="0">
                  <a:pos x="240" y="264"/>
                </a:cxn>
                <a:cxn ang="0">
                  <a:pos x="240" y="24"/>
                </a:cxn>
                <a:cxn ang="0">
                  <a:pos x="192" y="120"/>
                </a:cxn>
                <a:cxn ang="0">
                  <a:pos x="336" y="216"/>
                </a:cxn>
              </a:cxnLst>
              <a:rect l="0" t="0" r="r" b="b"/>
              <a:pathLst>
                <a:path w="336" h="288">
                  <a:moveTo>
                    <a:pt x="0" y="168"/>
                  </a:moveTo>
                  <a:cubicBezTo>
                    <a:pt x="40" y="228"/>
                    <a:pt x="80" y="288"/>
                    <a:pt x="96" y="264"/>
                  </a:cubicBezTo>
                  <a:cubicBezTo>
                    <a:pt x="112" y="240"/>
                    <a:pt x="104" y="48"/>
                    <a:pt x="96" y="24"/>
                  </a:cubicBezTo>
                  <a:cubicBezTo>
                    <a:pt x="88" y="0"/>
                    <a:pt x="24" y="80"/>
                    <a:pt x="48" y="120"/>
                  </a:cubicBezTo>
                  <a:cubicBezTo>
                    <a:pt x="72" y="160"/>
                    <a:pt x="208" y="280"/>
                    <a:pt x="240" y="264"/>
                  </a:cubicBezTo>
                  <a:cubicBezTo>
                    <a:pt x="272" y="248"/>
                    <a:pt x="248" y="48"/>
                    <a:pt x="240" y="24"/>
                  </a:cubicBezTo>
                  <a:cubicBezTo>
                    <a:pt x="232" y="0"/>
                    <a:pt x="176" y="88"/>
                    <a:pt x="192" y="120"/>
                  </a:cubicBezTo>
                  <a:cubicBezTo>
                    <a:pt x="208" y="152"/>
                    <a:pt x="312" y="200"/>
                    <a:pt x="336" y="2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57" name="Freeform 13"/>
            <p:cNvSpPr>
              <a:spLocks/>
            </p:cNvSpPr>
            <p:nvPr/>
          </p:nvSpPr>
          <p:spPr bwMode="auto">
            <a:xfrm rot="2522726">
              <a:off x="7924800" y="2057400"/>
              <a:ext cx="304800" cy="114300"/>
            </a:xfrm>
            <a:custGeom>
              <a:avLst/>
              <a:gdLst/>
              <a:ahLst/>
              <a:cxnLst>
                <a:cxn ang="0">
                  <a:pos x="0" y="168"/>
                </a:cxn>
                <a:cxn ang="0">
                  <a:pos x="96" y="264"/>
                </a:cxn>
                <a:cxn ang="0">
                  <a:pos x="96" y="24"/>
                </a:cxn>
                <a:cxn ang="0">
                  <a:pos x="48" y="120"/>
                </a:cxn>
                <a:cxn ang="0">
                  <a:pos x="240" y="264"/>
                </a:cxn>
                <a:cxn ang="0">
                  <a:pos x="240" y="24"/>
                </a:cxn>
                <a:cxn ang="0">
                  <a:pos x="192" y="120"/>
                </a:cxn>
                <a:cxn ang="0">
                  <a:pos x="336" y="216"/>
                </a:cxn>
              </a:cxnLst>
              <a:rect l="0" t="0" r="r" b="b"/>
              <a:pathLst>
                <a:path w="336" h="288">
                  <a:moveTo>
                    <a:pt x="0" y="168"/>
                  </a:moveTo>
                  <a:cubicBezTo>
                    <a:pt x="40" y="228"/>
                    <a:pt x="80" y="288"/>
                    <a:pt x="96" y="264"/>
                  </a:cubicBezTo>
                  <a:cubicBezTo>
                    <a:pt x="112" y="240"/>
                    <a:pt x="104" y="48"/>
                    <a:pt x="96" y="24"/>
                  </a:cubicBezTo>
                  <a:cubicBezTo>
                    <a:pt x="88" y="0"/>
                    <a:pt x="24" y="80"/>
                    <a:pt x="48" y="120"/>
                  </a:cubicBezTo>
                  <a:cubicBezTo>
                    <a:pt x="72" y="160"/>
                    <a:pt x="208" y="280"/>
                    <a:pt x="240" y="264"/>
                  </a:cubicBezTo>
                  <a:cubicBezTo>
                    <a:pt x="272" y="248"/>
                    <a:pt x="248" y="48"/>
                    <a:pt x="240" y="24"/>
                  </a:cubicBezTo>
                  <a:cubicBezTo>
                    <a:pt x="232" y="0"/>
                    <a:pt x="176" y="88"/>
                    <a:pt x="192" y="120"/>
                  </a:cubicBezTo>
                  <a:cubicBezTo>
                    <a:pt x="208" y="152"/>
                    <a:pt x="312" y="200"/>
                    <a:pt x="336" y="2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895600" y="914400"/>
            <a:ext cx="3257550" cy="3508375"/>
            <a:chOff x="1905000" y="762000"/>
            <a:chExt cx="3257550" cy="3508375"/>
          </a:xfrm>
        </p:grpSpPr>
        <p:pic>
          <p:nvPicPr>
            <p:cNvPr id="82949" name="Picture 5" descr="C:\Documents and Settings\Administrator\My Documents\My Pictures\ladder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05000" y="762000"/>
              <a:ext cx="3257550" cy="3508375"/>
            </a:xfrm>
            <a:prstGeom prst="rect">
              <a:avLst/>
            </a:prstGeom>
            <a:noFill/>
          </p:spPr>
        </p:pic>
        <p:sp>
          <p:nvSpPr>
            <p:cNvPr id="82954" name="Freeform 10"/>
            <p:cNvSpPr>
              <a:spLocks/>
            </p:cNvSpPr>
            <p:nvPr/>
          </p:nvSpPr>
          <p:spPr bwMode="auto">
            <a:xfrm rot="2522726">
              <a:off x="3581400" y="1790700"/>
              <a:ext cx="304800" cy="114300"/>
            </a:xfrm>
            <a:custGeom>
              <a:avLst/>
              <a:gdLst/>
              <a:ahLst/>
              <a:cxnLst>
                <a:cxn ang="0">
                  <a:pos x="0" y="168"/>
                </a:cxn>
                <a:cxn ang="0">
                  <a:pos x="96" y="264"/>
                </a:cxn>
                <a:cxn ang="0">
                  <a:pos x="96" y="24"/>
                </a:cxn>
                <a:cxn ang="0">
                  <a:pos x="48" y="120"/>
                </a:cxn>
                <a:cxn ang="0">
                  <a:pos x="240" y="264"/>
                </a:cxn>
                <a:cxn ang="0">
                  <a:pos x="240" y="24"/>
                </a:cxn>
                <a:cxn ang="0">
                  <a:pos x="192" y="120"/>
                </a:cxn>
                <a:cxn ang="0">
                  <a:pos x="336" y="216"/>
                </a:cxn>
              </a:cxnLst>
              <a:rect l="0" t="0" r="r" b="b"/>
              <a:pathLst>
                <a:path w="336" h="288">
                  <a:moveTo>
                    <a:pt x="0" y="168"/>
                  </a:moveTo>
                  <a:cubicBezTo>
                    <a:pt x="40" y="228"/>
                    <a:pt x="80" y="288"/>
                    <a:pt x="96" y="264"/>
                  </a:cubicBezTo>
                  <a:cubicBezTo>
                    <a:pt x="112" y="240"/>
                    <a:pt x="104" y="48"/>
                    <a:pt x="96" y="24"/>
                  </a:cubicBezTo>
                  <a:cubicBezTo>
                    <a:pt x="88" y="0"/>
                    <a:pt x="24" y="80"/>
                    <a:pt x="48" y="120"/>
                  </a:cubicBezTo>
                  <a:cubicBezTo>
                    <a:pt x="72" y="160"/>
                    <a:pt x="208" y="280"/>
                    <a:pt x="240" y="264"/>
                  </a:cubicBezTo>
                  <a:cubicBezTo>
                    <a:pt x="272" y="248"/>
                    <a:pt x="248" y="48"/>
                    <a:pt x="240" y="24"/>
                  </a:cubicBezTo>
                  <a:cubicBezTo>
                    <a:pt x="232" y="0"/>
                    <a:pt x="176" y="88"/>
                    <a:pt x="192" y="120"/>
                  </a:cubicBezTo>
                  <a:cubicBezTo>
                    <a:pt x="208" y="152"/>
                    <a:pt x="312" y="200"/>
                    <a:pt x="336" y="2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55" name="Freeform 11"/>
            <p:cNvSpPr>
              <a:spLocks/>
            </p:cNvSpPr>
            <p:nvPr/>
          </p:nvSpPr>
          <p:spPr bwMode="auto">
            <a:xfrm rot="13885300">
              <a:off x="3226878" y="3731427"/>
              <a:ext cx="457200" cy="152400"/>
            </a:xfrm>
            <a:custGeom>
              <a:avLst/>
              <a:gdLst/>
              <a:ahLst/>
              <a:cxnLst>
                <a:cxn ang="0">
                  <a:pos x="0" y="168"/>
                </a:cxn>
                <a:cxn ang="0">
                  <a:pos x="96" y="264"/>
                </a:cxn>
                <a:cxn ang="0">
                  <a:pos x="96" y="24"/>
                </a:cxn>
                <a:cxn ang="0">
                  <a:pos x="48" y="120"/>
                </a:cxn>
                <a:cxn ang="0">
                  <a:pos x="240" y="264"/>
                </a:cxn>
                <a:cxn ang="0">
                  <a:pos x="240" y="24"/>
                </a:cxn>
                <a:cxn ang="0">
                  <a:pos x="192" y="120"/>
                </a:cxn>
                <a:cxn ang="0">
                  <a:pos x="336" y="216"/>
                </a:cxn>
              </a:cxnLst>
              <a:rect l="0" t="0" r="r" b="b"/>
              <a:pathLst>
                <a:path w="336" h="288">
                  <a:moveTo>
                    <a:pt x="0" y="168"/>
                  </a:moveTo>
                  <a:cubicBezTo>
                    <a:pt x="40" y="228"/>
                    <a:pt x="80" y="288"/>
                    <a:pt x="96" y="264"/>
                  </a:cubicBezTo>
                  <a:cubicBezTo>
                    <a:pt x="112" y="240"/>
                    <a:pt x="104" y="48"/>
                    <a:pt x="96" y="24"/>
                  </a:cubicBezTo>
                  <a:cubicBezTo>
                    <a:pt x="88" y="0"/>
                    <a:pt x="24" y="80"/>
                    <a:pt x="48" y="120"/>
                  </a:cubicBezTo>
                  <a:cubicBezTo>
                    <a:pt x="72" y="160"/>
                    <a:pt x="208" y="280"/>
                    <a:pt x="240" y="264"/>
                  </a:cubicBezTo>
                  <a:cubicBezTo>
                    <a:pt x="272" y="248"/>
                    <a:pt x="248" y="48"/>
                    <a:pt x="240" y="24"/>
                  </a:cubicBezTo>
                  <a:cubicBezTo>
                    <a:pt x="232" y="0"/>
                    <a:pt x="176" y="88"/>
                    <a:pt x="192" y="120"/>
                  </a:cubicBezTo>
                  <a:cubicBezTo>
                    <a:pt x="208" y="152"/>
                    <a:pt x="312" y="200"/>
                    <a:pt x="336" y="2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59" name="Rectangle 15"/>
            <p:cNvSpPr>
              <a:spLocks noChangeArrowheads="1"/>
            </p:cNvSpPr>
            <p:nvPr/>
          </p:nvSpPr>
          <p:spPr bwMode="auto">
            <a:xfrm>
              <a:off x="3638550" y="3657600"/>
              <a:ext cx="1371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60" name="Rectangle 16"/>
            <p:cNvSpPr>
              <a:spLocks noChangeArrowheads="1"/>
            </p:cNvSpPr>
            <p:nvPr/>
          </p:nvSpPr>
          <p:spPr bwMode="auto">
            <a:xfrm>
              <a:off x="2571750" y="1828800"/>
              <a:ext cx="914400" cy="1447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61" name="Rectangle 17"/>
            <p:cNvSpPr>
              <a:spLocks noChangeArrowheads="1"/>
            </p:cNvSpPr>
            <p:nvPr/>
          </p:nvSpPr>
          <p:spPr bwMode="auto">
            <a:xfrm>
              <a:off x="2647950" y="3352800"/>
              <a:ext cx="4572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62" name="Rectangle 18"/>
            <p:cNvSpPr>
              <a:spLocks noChangeArrowheads="1"/>
            </p:cNvSpPr>
            <p:nvPr/>
          </p:nvSpPr>
          <p:spPr bwMode="auto">
            <a:xfrm>
              <a:off x="2571750" y="1447800"/>
              <a:ext cx="6858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63" name="Rectangle 19"/>
            <p:cNvSpPr>
              <a:spLocks noChangeArrowheads="1"/>
            </p:cNvSpPr>
            <p:nvPr/>
          </p:nvSpPr>
          <p:spPr bwMode="auto">
            <a:xfrm>
              <a:off x="4324350" y="1371600"/>
              <a:ext cx="609600" cy="1447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Title 9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normalizeH="0" baseline="0" noProof="0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Collision environment to test QCD</a:t>
            </a:r>
            <a:endParaRPr kumimoji="0" lang="en-US" sz="4400" b="1" i="0" u="sng" strike="noStrike" kern="1200" normalizeH="0" baseline="0" noProof="0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28600" y="1792981"/>
            <a:ext cx="2208929" cy="1447800"/>
            <a:chOff x="2267821" y="4152900"/>
            <a:chExt cx="2208929" cy="144780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7821" y="4152900"/>
              <a:ext cx="2208929" cy="1447800"/>
            </a:xfrm>
            <a:prstGeom prst="rect">
              <a:avLst/>
            </a:prstGeom>
          </p:spPr>
        </p:pic>
        <p:sp>
          <p:nvSpPr>
            <p:cNvPr id="38" name="Freeform 27"/>
            <p:cNvSpPr>
              <a:spLocks/>
            </p:cNvSpPr>
            <p:nvPr/>
          </p:nvSpPr>
          <p:spPr bwMode="auto">
            <a:xfrm rot="1164525">
              <a:off x="3778618" y="4652765"/>
              <a:ext cx="457200" cy="152400"/>
            </a:xfrm>
            <a:custGeom>
              <a:avLst/>
              <a:gdLst/>
              <a:ahLst/>
              <a:cxnLst>
                <a:cxn ang="0">
                  <a:pos x="0" y="168"/>
                </a:cxn>
                <a:cxn ang="0">
                  <a:pos x="96" y="264"/>
                </a:cxn>
                <a:cxn ang="0">
                  <a:pos x="96" y="24"/>
                </a:cxn>
                <a:cxn ang="0">
                  <a:pos x="48" y="120"/>
                </a:cxn>
                <a:cxn ang="0">
                  <a:pos x="240" y="264"/>
                </a:cxn>
                <a:cxn ang="0">
                  <a:pos x="240" y="24"/>
                </a:cxn>
                <a:cxn ang="0">
                  <a:pos x="192" y="120"/>
                </a:cxn>
                <a:cxn ang="0">
                  <a:pos x="336" y="216"/>
                </a:cxn>
              </a:cxnLst>
              <a:rect l="0" t="0" r="r" b="b"/>
              <a:pathLst>
                <a:path w="336" h="288">
                  <a:moveTo>
                    <a:pt x="0" y="168"/>
                  </a:moveTo>
                  <a:cubicBezTo>
                    <a:pt x="40" y="228"/>
                    <a:pt x="80" y="288"/>
                    <a:pt x="96" y="264"/>
                  </a:cubicBezTo>
                  <a:cubicBezTo>
                    <a:pt x="112" y="240"/>
                    <a:pt x="104" y="48"/>
                    <a:pt x="96" y="24"/>
                  </a:cubicBezTo>
                  <a:cubicBezTo>
                    <a:pt x="88" y="0"/>
                    <a:pt x="24" y="80"/>
                    <a:pt x="48" y="120"/>
                  </a:cubicBezTo>
                  <a:cubicBezTo>
                    <a:pt x="72" y="160"/>
                    <a:pt x="208" y="280"/>
                    <a:pt x="240" y="264"/>
                  </a:cubicBezTo>
                  <a:cubicBezTo>
                    <a:pt x="272" y="248"/>
                    <a:pt x="248" y="48"/>
                    <a:pt x="240" y="24"/>
                  </a:cubicBezTo>
                  <a:cubicBezTo>
                    <a:pt x="232" y="0"/>
                    <a:pt x="176" y="88"/>
                    <a:pt x="192" y="120"/>
                  </a:cubicBezTo>
                  <a:cubicBezTo>
                    <a:pt x="208" y="152"/>
                    <a:pt x="312" y="200"/>
                    <a:pt x="336" y="2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3429000" y="4876800"/>
            <a:ext cx="2590800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electron-proton</a:t>
            </a:r>
            <a:endParaRPr lang="sv-SE" sz="2000" dirty="0" smtClean="0"/>
          </a:p>
          <a:p>
            <a:r>
              <a:rPr lang="sv-SE" sz="2000" dirty="0" smtClean="0"/>
              <a:t> PDF </a:t>
            </a:r>
            <a:r>
              <a:rPr lang="sv-SE" sz="2000" dirty="0"/>
              <a:t>(</a:t>
            </a:r>
            <a:r>
              <a:rPr lang="sv-SE" sz="2000" dirty="0" err="1" smtClean="0"/>
              <a:t>h,</a:t>
            </a:r>
            <a:r>
              <a:rPr lang="sv-SE" sz="2000" dirty="0" err="1" smtClean="0">
                <a:latin typeface="Symbol" charset="2"/>
                <a:cs typeface="Symbol" charset="2"/>
              </a:rPr>
              <a:t>g</a:t>
            </a:r>
            <a:r>
              <a:rPr lang="sv-SE" sz="2000" dirty="0" smtClean="0"/>
              <a:t>) </a:t>
            </a:r>
            <a:r>
              <a:rPr lang="sv-SE" sz="2000" dirty="0">
                <a:sym typeface="Wingdings" pitchFamily="-97" charset="2"/>
              </a:rPr>
              <a:t></a:t>
            </a:r>
            <a:endParaRPr lang="sv-SE" sz="2000" dirty="0"/>
          </a:p>
          <a:p>
            <a:r>
              <a:rPr lang="sv-SE" sz="2000" dirty="0"/>
              <a:t> ISR </a:t>
            </a:r>
            <a:r>
              <a:rPr lang="sv-SE" sz="2000" dirty="0">
                <a:sym typeface="Wingdings" pitchFamily="-97" charset="2"/>
              </a:rPr>
              <a:t></a:t>
            </a:r>
            <a:endParaRPr lang="sv-SE" sz="2000" dirty="0"/>
          </a:p>
          <a:p>
            <a:r>
              <a:rPr lang="sv-SE" sz="2000" dirty="0"/>
              <a:t> FSR </a:t>
            </a:r>
            <a:r>
              <a:rPr lang="sv-SE" sz="2000" dirty="0">
                <a:sym typeface="Wingdings" pitchFamily="-97" charset="2"/>
              </a:rPr>
              <a:t></a:t>
            </a:r>
            <a:endParaRPr lang="sv-SE" dirty="0"/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431666" y="4876800"/>
            <a:ext cx="2590800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electron-electron</a:t>
            </a:r>
            <a:endParaRPr lang="sv-SE" sz="2000" dirty="0" smtClean="0"/>
          </a:p>
          <a:p>
            <a:r>
              <a:rPr lang="sv-SE" sz="2000" dirty="0" smtClean="0"/>
              <a:t> --</a:t>
            </a:r>
          </a:p>
          <a:p>
            <a:r>
              <a:rPr lang="sv-SE" sz="2000" dirty="0" smtClean="0"/>
              <a:t> --</a:t>
            </a:r>
          </a:p>
          <a:p>
            <a:r>
              <a:rPr lang="sv-SE" sz="2000" dirty="0"/>
              <a:t> FSR </a:t>
            </a:r>
            <a:r>
              <a:rPr lang="sv-SE" sz="2000" dirty="0">
                <a:sym typeface="Wingdings" pitchFamily="-97" charset="2"/>
              </a:rPr>
              <a:t>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Jets matched to </a:t>
            </a:r>
            <a:r>
              <a:rPr lang="en-US" b="1" u="sng" dirty="0" err="1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partons</a:t>
            </a:r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(I)</a:t>
            </a:r>
            <a:endParaRPr lang="en-US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82000" cy="24384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191919"/>
                </a:solidFill>
              </a:rPr>
              <a:t>QCD confinement</a:t>
            </a:r>
            <a:r>
              <a:rPr lang="en-US" dirty="0" smtClean="0">
                <a:solidFill>
                  <a:srgbClr val="191919"/>
                </a:solidFill>
              </a:rPr>
              <a:t> and </a:t>
            </a:r>
            <a:r>
              <a:rPr lang="en-US" b="1" dirty="0" smtClean="0">
                <a:solidFill>
                  <a:srgbClr val="000000"/>
                </a:solidFill>
              </a:rPr>
              <a:t>Asymptotic Freedom </a:t>
            </a:r>
            <a:r>
              <a:rPr lang="en-US" dirty="0" smtClean="0">
                <a:solidFill>
                  <a:srgbClr val="191919"/>
                </a:solidFill>
              </a:rPr>
              <a:t>tells us that we can’t see free quarks and gluons</a:t>
            </a:r>
          </a:p>
          <a:p>
            <a:r>
              <a:rPr lang="en-US" dirty="0" smtClean="0">
                <a:solidFill>
                  <a:srgbClr val="191919"/>
                </a:solidFill>
              </a:rPr>
              <a:t>The quarks radiate gluons and/or </a:t>
            </a:r>
            <a:r>
              <a:rPr lang="en-US" dirty="0" err="1" smtClean="0">
                <a:solidFill>
                  <a:srgbClr val="191919"/>
                </a:solidFill>
              </a:rPr>
              <a:t>hadronise</a:t>
            </a:r>
            <a:endParaRPr lang="en-US" sz="1400" dirty="0" smtClean="0">
              <a:solidFill>
                <a:srgbClr val="191919"/>
              </a:solidFill>
            </a:endParaRPr>
          </a:p>
          <a:p>
            <a:pPr lvl="1"/>
            <a:r>
              <a:rPr lang="en-US" dirty="0" smtClean="0"/>
              <a:t>The gluons split into quark/anti-quark pair or radiate other gluons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hadronised</a:t>
            </a:r>
            <a:r>
              <a:rPr lang="en-US" dirty="0" smtClean="0"/>
              <a:t> quarks decay into other hadrons and so on</a:t>
            </a:r>
          </a:p>
          <a:p>
            <a:pPr lvl="1"/>
            <a:r>
              <a:rPr lang="en-US" dirty="0" smtClean="0">
                <a:solidFill>
                  <a:srgbClr val="191919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result is a </a:t>
            </a:r>
            <a:r>
              <a:rPr lang="en-US" b="1" dirty="0" smtClean="0">
                <a:solidFill>
                  <a:srgbClr val="FF0000"/>
                </a:solidFill>
              </a:rPr>
              <a:t>collimated “jet”</a:t>
            </a:r>
            <a:r>
              <a:rPr lang="en-US" dirty="0" smtClean="0">
                <a:solidFill>
                  <a:srgbClr val="000000"/>
                </a:solidFill>
              </a:rPr>
              <a:t> of charged and neutral </a:t>
            </a:r>
            <a:r>
              <a:rPr lang="en-US" dirty="0" smtClean="0">
                <a:solidFill>
                  <a:srgbClr val="191919"/>
                </a:solidFill>
              </a:rPr>
              <a:t>particles</a:t>
            </a:r>
          </a:p>
          <a:p>
            <a:pPr lvl="1">
              <a:buNone/>
            </a:pPr>
            <a:r>
              <a:rPr lang="en-US" dirty="0" err="1" smtClean="0">
                <a:solidFill>
                  <a:srgbClr val="191919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191919"/>
                </a:solidFill>
                <a:sym typeface="Wingdings"/>
              </a:rPr>
              <a:t> observing a jet is a way to observe the quark and the gluon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 r="48421"/>
          <a:stretch>
            <a:fillRect/>
          </a:stretch>
        </p:blipFill>
        <p:spPr bwMode="auto">
          <a:xfrm>
            <a:off x="5181600" y="3733800"/>
            <a:ext cx="3733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609600" y="3886200"/>
            <a:ext cx="5181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Sometimes*, only small corrections are needed to compare experimental data to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parton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level calculations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Kinematics of jet production correspond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closely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the kinematics of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partons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hard scatter ( “Local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hadron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-Parton Duality ” – LHPD)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6477000"/>
            <a:ext cx="4864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* it’s not always the case, see below for more general jet physics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Jets matched to </a:t>
            </a:r>
            <a:r>
              <a:rPr lang="en-US" b="1" u="sng" dirty="0" err="1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partons</a:t>
            </a:r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(II)</a:t>
            </a:r>
            <a:endParaRPr lang="en-US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69552"/>
            <a:ext cx="8382000" cy="295004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collision of very high energy electron + positron beams offers an opportunity to look for direct evidence for quarks and gluons</a:t>
            </a:r>
          </a:p>
          <a:p>
            <a:pPr lvl="1"/>
            <a:r>
              <a:rPr lang="en-US" dirty="0" smtClean="0"/>
              <a:t>Photons and (Z bosons) are produced in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−</a:t>
            </a:r>
            <a:r>
              <a:rPr lang="en-US" dirty="0" smtClean="0"/>
              <a:t> collisions Can produce </a:t>
            </a:r>
            <a:r>
              <a:rPr lang="en-US" dirty="0" err="1" smtClean="0"/>
              <a:t>qq</a:t>
            </a:r>
            <a:endParaRPr lang="en-US" dirty="0" smtClean="0"/>
          </a:p>
          <a:p>
            <a:pPr lvl="1"/>
            <a:r>
              <a:rPr lang="en-US" dirty="0" err="1" smtClean="0"/>
              <a:t>qq</a:t>
            </a:r>
            <a:r>
              <a:rPr lang="en-US" dirty="0" smtClean="0"/>
              <a:t> pull apart producing </a:t>
            </a:r>
            <a:r>
              <a:rPr lang="en-US" b="1" i="1" dirty="0" smtClean="0"/>
              <a:t>2 jets </a:t>
            </a:r>
            <a:r>
              <a:rPr lang="en-US" dirty="0" smtClean="0"/>
              <a:t>travelling in the same direction as the quarks and approximately opposite to each other</a:t>
            </a:r>
          </a:p>
          <a:p>
            <a:pPr lvl="1"/>
            <a:r>
              <a:rPr lang="en-US" dirty="0" smtClean="0"/>
              <a:t>If one of the 2 quarks radiate a hard gluon, the gluon will form a </a:t>
            </a:r>
            <a:r>
              <a:rPr lang="en-US" b="1" i="1" dirty="0" smtClean="0"/>
              <a:t>3</a:t>
            </a:r>
            <a:r>
              <a:rPr lang="en-US" b="1" i="1" baseline="30000" dirty="0" smtClean="0"/>
              <a:t>rd</a:t>
            </a:r>
            <a:r>
              <a:rPr lang="en-US" b="1" i="1" dirty="0" smtClean="0"/>
              <a:t> jet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28310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_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634118" y="3124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_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362093"/>
            <a:ext cx="3691781" cy="2419707"/>
          </a:xfrm>
          <a:prstGeom prst="rect">
            <a:avLst/>
          </a:prstGeom>
        </p:spPr>
      </p:pic>
      <p:grpSp>
        <p:nvGrpSpPr>
          <p:cNvPr id="10" name="Group 13"/>
          <p:cNvGrpSpPr/>
          <p:nvPr/>
        </p:nvGrpSpPr>
        <p:grpSpPr>
          <a:xfrm>
            <a:off x="4876800" y="4362092"/>
            <a:ext cx="3480271" cy="2419707"/>
            <a:chOff x="4665290" y="4191000"/>
            <a:chExt cx="3691781" cy="2590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5290" y="4191000"/>
              <a:ext cx="3691781" cy="2590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rcRect l="61816" r="13415" b="55309"/>
            <a:stretch>
              <a:fillRect/>
            </a:stretch>
          </p:blipFill>
          <p:spPr>
            <a:xfrm rot="2804839">
              <a:off x="7222587" y="5183935"/>
              <a:ext cx="628841" cy="743686"/>
            </a:xfrm>
            <a:prstGeom prst="rect">
              <a:avLst/>
            </a:prstGeom>
          </p:spPr>
        </p:pic>
        <p:sp>
          <p:nvSpPr>
            <p:cNvPr id="9" name="Freeform 13"/>
            <p:cNvSpPr>
              <a:spLocks/>
            </p:cNvSpPr>
            <p:nvPr/>
          </p:nvSpPr>
          <p:spPr bwMode="auto">
            <a:xfrm rot="1302351">
              <a:off x="6839468" y="5468521"/>
              <a:ext cx="304800" cy="155012"/>
            </a:xfrm>
            <a:custGeom>
              <a:avLst/>
              <a:gdLst/>
              <a:ahLst/>
              <a:cxnLst>
                <a:cxn ang="0">
                  <a:pos x="0" y="168"/>
                </a:cxn>
                <a:cxn ang="0">
                  <a:pos x="96" y="264"/>
                </a:cxn>
                <a:cxn ang="0">
                  <a:pos x="96" y="24"/>
                </a:cxn>
                <a:cxn ang="0">
                  <a:pos x="48" y="120"/>
                </a:cxn>
                <a:cxn ang="0">
                  <a:pos x="240" y="264"/>
                </a:cxn>
                <a:cxn ang="0">
                  <a:pos x="240" y="24"/>
                </a:cxn>
                <a:cxn ang="0">
                  <a:pos x="192" y="120"/>
                </a:cxn>
                <a:cxn ang="0">
                  <a:pos x="336" y="216"/>
                </a:cxn>
              </a:cxnLst>
              <a:rect l="0" t="0" r="r" b="b"/>
              <a:pathLst>
                <a:path w="336" h="288">
                  <a:moveTo>
                    <a:pt x="0" y="168"/>
                  </a:moveTo>
                  <a:cubicBezTo>
                    <a:pt x="40" y="228"/>
                    <a:pt x="80" y="288"/>
                    <a:pt x="96" y="264"/>
                  </a:cubicBezTo>
                  <a:cubicBezTo>
                    <a:pt x="112" y="240"/>
                    <a:pt x="104" y="48"/>
                    <a:pt x="96" y="24"/>
                  </a:cubicBezTo>
                  <a:cubicBezTo>
                    <a:pt x="88" y="0"/>
                    <a:pt x="24" y="80"/>
                    <a:pt x="48" y="120"/>
                  </a:cubicBezTo>
                  <a:cubicBezTo>
                    <a:pt x="72" y="160"/>
                    <a:pt x="208" y="280"/>
                    <a:pt x="240" y="264"/>
                  </a:cubicBezTo>
                  <a:cubicBezTo>
                    <a:pt x="272" y="248"/>
                    <a:pt x="248" y="48"/>
                    <a:pt x="240" y="24"/>
                  </a:cubicBezTo>
                  <a:cubicBezTo>
                    <a:pt x="232" y="0"/>
                    <a:pt x="176" y="88"/>
                    <a:pt x="192" y="120"/>
                  </a:cubicBezTo>
                  <a:cubicBezTo>
                    <a:pt x="208" y="152"/>
                    <a:pt x="312" y="200"/>
                    <a:pt x="336" y="2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rcRect l="84626" b="85027"/>
            <a:stretch>
              <a:fillRect/>
            </a:stretch>
          </p:blipFill>
          <p:spPr>
            <a:xfrm>
              <a:off x="7789490" y="5417652"/>
              <a:ext cx="567581" cy="362307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447800" y="470264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 jet event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636669" y="470264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 jet event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443118" y="248170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_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2-jets to observe the quarks</a:t>
            </a:r>
            <a:endParaRPr lang="en-US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3434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 </a:t>
            </a:r>
            <a:r>
              <a:rPr lang="en-US" dirty="0" smtClean="0"/>
              <a:t>observation of back-to-back </a:t>
            </a:r>
            <a:r>
              <a:rPr lang="en-US" dirty="0" err="1" smtClean="0"/>
              <a:t>dijet</a:t>
            </a:r>
            <a:r>
              <a:rPr lang="en-US" dirty="0" smtClean="0"/>
              <a:t> events in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−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qq</a:t>
            </a:r>
            <a:r>
              <a:rPr lang="en-US" dirty="0" smtClean="0"/>
              <a:t> at SPEAR 1975</a:t>
            </a:r>
          </a:p>
          <a:p>
            <a:r>
              <a:rPr lang="en-US" dirty="0" smtClean="0"/>
              <a:t>The collision of very high energy </a:t>
            </a:r>
            <a:r>
              <a:rPr lang="en-US" dirty="0" err="1" smtClean="0"/>
              <a:t>e</a:t>
            </a:r>
            <a:r>
              <a:rPr lang="en-US" baseline="30000" dirty="0" smtClean="0"/>
              <a:t>−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 smtClean="0"/>
              <a:t>+</a:t>
            </a:r>
            <a:r>
              <a:rPr lang="en-US" dirty="0" smtClean="0"/>
              <a:t> beams offers an opportunity to look for direct evidence for quarks</a:t>
            </a:r>
          </a:p>
          <a:p>
            <a:r>
              <a:rPr lang="en-US" dirty="0" smtClean="0"/>
              <a:t>Back to back collimated bunches of tracks from charged hadrons seen in the central tracking detector</a:t>
            </a:r>
          </a:p>
          <a:p>
            <a:r>
              <a:rPr lang="en-US" dirty="0" smtClean="0"/>
              <a:t>Back to back </a:t>
            </a:r>
            <a:r>
              <a:rPr lang="en-US" dirty="0" err="1" smtClean="0"/>
              <a:t>hadronic</a:t>
            </a:r>
            <a:r>
              <a:rPr lang="en-US" dirty="0" smtClean="0"/>
              <a:t> clusters in the calorimeter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76399"/>
            <a:ext cx="4572000" cy="428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3-jets to observe the gluon</a:t>
            </a:r>
            <a:endParaRPr lang="en-US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343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High order correction to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−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q¯q</a:t>
            </a:r>
            <a:r>
              <a:rPr lang="en-US" dirty="0" smtClean="0"/>
              <a:t> gives events with 3 jets in the final state</a:t>
            </a:r>
          </a:p>
          <a:p>
            <a:r>
              <a:rPr lang="en-US" dirty="0" smtClean="0"/>
              <a:t>Jets are coplanar to conserve momentum</a:t>
            </a:r>
          </a:p>
          <a:p>
            <a:r>
              <a:rPr lang="en-US" dirty="0" smtClean="0"/>
              <a:t>first direct evidence for gluons by observation of 3 jet events at PETRA in 1979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905000"/>
            <a:ext cx="4273470" cy="4041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68" y="1600200"/>
            <a:ext cx="4068932" cy="488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b="1" u="sng" baseline="30000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rd</a:t>
            </a:r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jet from a higher order correction</a:t>
            </a:r>
            <a:endParaRPr lang="en-US" b="1" u="sng" baseline="30000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leading order cross section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Where </a:t>
            </a:r>
            <a:r>
              <a:rPr lang="en-US" i="1" dirty="0" err="1" smtClean="0"/>
              <a:t>s</a:t>
            </a:r>
            <a:r>
              <a:rPr lang="en-US" dirty="0" smtClean="0"/>
              <a:t> is the C.O.M. energy squared, is modified at </a:t>
            </a:r>
            <a:r>
              <a:rPr lang="en-US" dirty="0" err="1" smtClean="0"/>
              <a:t>O(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/>
              <a:t>S</a:t>
            </a:r>
            <a:r>
              <a:rPr lang="en-US" dirty="0" smtClean="0"/>
              <a:t> ) by gluon emission diagrams</a:t>
            </a:r>
          </a:p>
          <a:p>
            <a:r>
              <a:rPr lang="en-US" dirty="0" smtClean="0"/>
              <a:t>the modified cross section is: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can be written in terms of transverse momentum 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) between the </a:t>
            </a:r>
            <a:r>
              <a:rPr lang="en-US" dirty="0" err="1" smtClean="0"/>
              <a:t>q</a:t>
            </a:r>
            <a:r>
              <a:rPr lang="en-US" dirty="0" smtClean="0"/>
              <a:t> and </a:t>
            </a:r>
            <a:r>
              <a:rPr lang="en-US" dirty="0" err="1" smtClean="0"/>
              <a:t>q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fixed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the cross section increases with increasing </a:t>
            </a:r>
            <a:r>
              <a:rPr lang="en-US" dirty="0" err="1" smtClean="0"/>
              <a:t>s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438401" y="1842460"/>
            <a:ext cx="3505200" cy="680866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301750" y="3460201"/>
            <a:ext cx="7232650" cy="730799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048000" y="5084762"/>
            <a:ext cx="3095625" cy="706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err="1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Hadron</a:t>
            </a:r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activity due to gluons</a:t>
            </a:r>
            <a:endParaRPr lang="en-US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951037"/>
            <a:ext cx="4800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is non-zero only when there is gluon-emission.</a:t>
            </a:r>
          </a:p>
          <a:p>
            <a:r>
              <a:rPr lang="en-US" dirty="0" smtClean="0"/>
              <a:t>More hadrons are produced in the Gluon-quark than in the quark quark side </a:t>
            </a:r>
          </a:p>
          <a:p>
            <a:r>
              <a:rPr lang="en-US" dirty="0" smtClean="0"/>
              <a:t>The hadrons from one of the quarks should also have large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r>
              <a:rPr lang="en-US" dirty="0" smtClean="0"/>
              <a:t>Measurement of the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 </a:t>
            </a:r>
            <a:r>
              <a:rPr lang="en-US" dirty="0" smtClean="0"/>
              <a:t>distribution </a:t>
            </a:r>
            <a:r>
              <a:rPr lang="en-US" dirty="0" err="1" smtClean="0"/>
              <a:t>w.r.t</a:t>
            </a:r>
            <a:r>
              <a:rPr lang="en-US" dirty="0" smtClean="0"/>
              <a:t>. the thrust axis of hadrons at different </a:t>
            </a:r>
            <a:r>
              <a:rPr lang="en-US" dirty="0" err="1" smtClean="0"/>
              <a:t>s</a:t>
            </a:r>
            <a:r>
              <a:rPr lang="en-US" dirty="0" smtClean="0"/>
              <a:t> at PETRA</a:t>
            </a:r>
          </a:p>
          <a:p>
            <a:pPr lvl="1"/>
            <a:r>
              <a:rPr lang="en-US" dirty="0" smtClean="0"/>
              <a:t>For fixed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 </a:t>
            </a:r>
            <a:r>
              <a:rPr lang="en-US" dirty="0" smtClean="0"/>
              <a:t>the distribution increases with increasing </a:t>
            </a:r>
            <a:r>
              <a:rPr lang="en-US" dirty="0" err="1" smtClean="0"/>
              <a:t>s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 err="1" smtClean="0"/>
              <a:t>s</a:t>
            </a:r>
            <a:r>
              <a:rPr lang="en-US" dirty="0" smtClean="0"/>
              <a:t> the distribution falls with increasing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r>
              <a:rPr lang="en-US" dirty="0" smtClean="0"/>
              <a:t>These measurements also confirmed the Lund String model for </a:t>
            </a:r>
            <a:r>
              <a:rPr lang="en-US" dirty="0" err="1" smtClean="0"/>
              <a:t>hadronisation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76400"/>
            <a:ext cx="4191000" cy="4646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286000"/>
            <a:ext cx="1814423" cy="14531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837317">
            <a:off x="2625497" y="1820286"/>
            <a:ext cx="371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)</a:t>
            </a:r>
            <a:endParaRPr lang="en-GB" sz="4800" dirty="0"/>
          </a:p>
        </p:txBody>
      </p:sp>
      <p:sp>
        <p:nvSpPr>
          <p:cNvPr id="10" name="TextBox 9"/>
          <p:cNvSpPr txBox="1"/>
          <p:nvPr/>
        </p:nvSpPr>
        <p:spPr>
          <a:xfrm rot="3727771">
            <a:off x="3087836" y="2990860"/>
            <a:ext cx="371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)</a:t>
            </a:r>
            <a:endParaRPr lang="en-GB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2971800" y="1295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H</a:t>
            </a:r>
            <a:r>
              <a:rPr lang="en-GB" sz="1400" b="1" dirty="0" err="1" smtClean="0"/>
              <a:t>adrons</a:t>
            </a:r>
            <a:r>
              <a:rPr lang="en-GB" sz="1400" b="1" dirty="0" smtClean="0"/>
              <a:t> in </a:t>
            </a:r>
            <a:r>
              <a:rPr lang="en-US" sz="1400" b="1" dirty="0" smtClean="0"/>
              <a:t>Q</a:t>
            </a:r>
            <a:r>
              <a:rPr lang="en-GB" sz="1400" b="1" dirty="0" err="1" smtClean="0"/>
              <a:t>uark</a:t>
            </a:r>
            <a:r>
              <a:rPr lang="en-GB" sz="1400" b="1" dirty="0" smtClean="0"/>
              <a:t>-Gluon interaction</a:t>
            </a:r>
            <a:endParaRPr lang="en-GB" sz="1400" b="1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3048001" y="1818620"/>
            <a:ext cx="671422" cy="4673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2921424" y="2326200"/>
            <a:ext cx="1457979" cy="4428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1981202" y="2494850"/>
            <a:ext cx="1447800" cy="7232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Scaling violation (I)</a:t>
            </a:r>
            <a:endParaRPr lang="en-US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0" y="1600200"/>
            <a:ext cx="4876800" cy="48768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The QPM predicts exact scaling because it assumes free </a:t>
            </a:r>
            <a:r>
              <a:rPr lang="en-US" dirty="0" err="1" smtClean="0"/>
              <a:t>partons</a:t>
            </a:r>
            <a:endParaRPr lang="en-US" dirty="0" smtClean="0"/>
          </a:p>
          <a:p>
            <a:r>
              <a:rPr lang="en-US" dirty="0" smtClean="0"/>
              <a:t>QCD predicts that exact scaling is broken by gluon emission or gluon splitting </a:t>
            </a:r>
          </a:p>
          <a:p>
            <a:r>
              <a:rPr lang="en-US" dirty="0" smtClean="0"/>
              <a:t>This give rise to terms:</a:t>
            </a:r>
          </a:p>
          <a:p>
            <a:pPr algn="ctr">
              <a:buNone/>
            </a:pPr>
            <a:r>
              <a:rPr lang="en-US" dirty="0" smtClean="0">
                <a:latin typeface="Symbol" charset="2"/>
                <a:cs typeface="Symbol" charset="2"/>
              </a:rPr>
              <a:t>~ 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/>
              <a:t>S</a:t>
            </a:r>
            <a:r>
              <a:rPr lang="en-US" dirty="0" smtClean="0"/>
              <a:t> lnQ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which break scaling</a:t>
            </a:r>
          </a:p>
          <a:p>
            <a:r>
              <a:rPr lang="en-US" dirty="0" smtClean="0"/>
              <a:t>Such logarithmic scaling violations are a property of gauge theories with point like </a:t>
            </a:r>
            <a:r>
              <a:rPr lang="en-US" dirty="0" err="1" smtClean="0"/>
              <a:t>fermion</a:t>
            </a:r>
            <a:r>
              <a:rPr lang="en-US" dirty="0" smtClean="0"/>
              <a:t>-vector boson couplings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46072"/>
            <a:ext cx="2895600" cy="1775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06" y="3886200"/>
            <a:ext cx="2979894" cy="2004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Scaling Violation (II)</a:t>
            </a:r>
            <a:endParaRPr lang="en-US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10" y="1493838"/>
            <a:ext cx="7985190" cy="5211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Lecture 1-2: Building and testing QCD</a:t>
            </a:r>
            <a:b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Historic</a:t>
            </a:r>
          </a:p>
          <a:p>
            <a:pPr lvl="2"/>
            <a:r>
              <a:rPr lang="en-US" dirty="0" smtClean="0"/>
              <a:t>Yukawa model, Quark Model, Parton Model, QFT</a:t>
            </a:r>
          </a:p>
          <a:p>
            <a:pPr lvl="1"/>
            <a:r>
              <a:rPr lang="en-US" dirty="0" smtClean="0"/>
              <a:t>Constraints for a strong interaction theory</a:t>
            </a:r>
          </a:p>
          <a:p>
            <a:pPr lvl="1"/>
            <a:r>
              <a:rPr lang="en-US" dirty="0" smtClean="0"/>
              <a:t>QFT and SU(3)</a:t>
            </a:r>
            <a:r>
              <a:rPr lang="en-US" baseline="-25000" dirty="0" smtClean="0"/>
              <a:t>C</a:t>
            </a:r>
          </a:p>
          <a:p>
            <a:pPr lvl="1"/>
            <a:r>
              <a:rPr lang="en-US" dirty="0" smtClean="0"/>
              <a:t>QCD phenomenology: Predictions to test</a:t>
            </a:r>
          </a:p>
          <a:p>
            <a:pPr lvl="2"/>
            <a:r>
              <a:rPr lang="en-US" dirty="0" smtClean="0"/>
              <a:t>Jets as a way to look at quarks and gluons</a:t>
            </a:r>
          </a:p>
          <a:p>
            <a:pPr lvl="3"/>
            <a:r>
              <a:rPr lang="en-US" dirty="0" smtClean="0"/>
              <a:t>Quarks, gluons and triple gluon vertex</a:t>
            </a:r>
          </a:p>
          <a:p>
            <a:pPr lvl="2"/>
            <a:r>
              <a:rPr lang="en-US" dirty="0" smtClean="0"/>
              <a:t>Quark and color species</a:t>
            </a:r>
          </a:p>
          <a:p>
            <a:pPr lvl="2"/>
            <a:r>
              <a:rPr lang="en-US" dirty="0" smtClean="0"/>
              <a:t>Scaling violation</a:t>
            </a:r>
          </a:p>
          <a:p>
            <a:pPr lvl="2"/>
            <a:r>
              <a:rPr lang="en-US" dirty="0" smtClean="0"/>
              <a:t>SU(3) and Non </a:t>
            </a:r>
            <a:r>
              <a:rPr lang="en-US" dirty="0" err="1" smtClean="0"/>
              <a:t>Abelian</a:t>
            </a:r>
            <a:r>
              <a:rPr lang="en-US" dirty="0" smtClean="0"/>
              <a:t> QCD</a:t>
            </a:r>
          </a:p>
          <a:p>
            <a:pPr lvl="2"/>
            <a:r>
              <a:rPr lang="en-US" dirty="0" smtClean="0"/>
              <a:t>General way to look at jets</a:t>
            </a:r>
          </a:p>
          <a:p>
            <a:pPr lvl="2"/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>
                <a:cs typeface="Symbol" charset="2"/>
              </a:rPr>
              <a:t>S</a:t>
            </a:r>
            <a:r>
              <a:rPr lang="en-US" dirty="0" smtClean="0"/>
              <a:t> measurements</a:t>
            </a:r>
          </a:p>
          <a:p>
            <a:pPr lvl="2"/>
            <a:endParaRPr lang="en-US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7315200" y="2667000"/>
            <a:ext cx="1524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7313612" y="4952206"/>
            <a:ext cx="1524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5400000">
            <a:off x="8206245" y="2397224"/>
            <a:ext cx="591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now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 rot="5400000">
            <a:off x="7727280" y="4781190"/>
            <a:ext cx="1549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GB" dirty="0" smtClean="0"/>
              <a:t>his afternoon</a:t>
            </a:r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Scaling violation evidence</a:t>
            </a:r>
            <a:endParaRPr lang="en-US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3434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Plot showing measurements of F</a:t>
            </a:r>
            <a:r>
              <a:rPr lang="en-US" baseline="-25000" dirty="0" smtClean="0"/>
              <a:t>2</a:t>
            </a:r>
            <a:r>
              <a:rPr lang="en-US" dirty="0" smtClean="0"/>
              <a:t>(x,Q</a:t>
            </a:r>
            <a:r>
              <a:rPr lang="en-US" baseline="30000" dirty="0" smtClean="0"/>
              <a:t>2</a:t>
            </a:r>
            <a:r>
              <a:rPr lang="en-US" dirty="0" smtClean="0"/>
              <a:t>) in DIS from </a:t>
            </a:r>
            <a:r>
              <a:rPr lang="en-US" dirty="0" err="1" smtClean="0"/>
              <a:t>collider(ZEUS</a:t>
            </a:r>
            <a:r>
              <a:rPr lang="en-US" dirty="0" smtClean="0"/>
              <a:t>) and fixed target (E666,NMC,BCDMS) experiments</a:t>
            </a:r>
          </a:p>
          <a:p>
            <a:r>
              <a:rPr lang="en-US" dirty="0" smtClean="0"/>
              <a:t>Here we see that F</a:t>
            </a:r>
            <a:r>
              <a:rPr lang="en-US" baseline="-25000" dirty="0" smtClean="0"/>
              <a:t>2</a:t>
            </a:r>
            <a:r>
              <a:rPr lang="en-US" dirty="0" smtClean="0"/>
              <a:t> is increasing with Q</a:t>
            </a:r>
            <a:r>
              <a:rPr lang="en-US" baseline="30000" dirty="0" smtClean="0"/>
              <a:t>2</a:t>
            </a:r>
            <a:r>
              <a:rPr lang="en-US" dirty="0" smtClean="0"/>
              <a:t> for small </a:t>
            </a:r>
            <a:r>
              <a:rPr lang="en-US" dirty="0" err="1" smtClean="0"/>
              <a:t>x</a:t>
            </a:r>
            <a:r>
              <a:rPr lang="en-US" dirty="0" smtClean="0"/>
              <a:t> and decreasing at large </a:t>
            </a:r>
            <a:r>
              <a:rPr lang="en-US" dirty="0" err="1" smtClean="0"/>
              <a:t>x</a:t>
            </a:r>
            <a:endParaRPr lang="en-US" dirty="0" smtClean="0"/>
          </a:p>
          <a:p>
            <a:r>
              <a:rPr lang="en-US" dirty="0" smtClean="0"/>
              <a:t>P</a:t>
            </a:r>
            <a:r>
              <a:rPr lang="sv-SE" dirty="0" err="1" smtClean="0"/>
              <a:t>erturbative</a:t>
            </a:r>
            <a:r>
              <a:rPr lang="sv-SE" dirty="0" smtClean="0"/>
              <a:t> QCD </a:t>
            </a:r>
            <a:r>
              <a:rPr lang="sv-SE" dirty="0" err="1" smtClean="0"/>
              <a:t>describes</a:t>
            </a:r>
            <a:r>
              <a:rPr lang="sv-SE" dirty="0" smtClean="0"/>
              <a:t> the data </a:t>
            </a:r>
            <a:r>
              <a:rPr lang="sv-SE" dirty="0" err="1" smtClean="0"/>
              <a:t>well</a:t>
            </a:r>
            <a:r>
              <a:rPr lang="sv-SE" dirty="0" smtClean="0"/>
              <a:t> over 4 orders of </a:t>
            </a:r>
            <a:r>
              <a:rPr lang="sv-SE" dirty="0" err="1" smtClean="0"/>
              <a:t>magnitude</a:t>
            </a:r>
            <a:r>
              <a:rPr lang="sv-SE" dirty="0" smtClean="0"/>
              <a:t> in Q</a:t>
            </a:r>
            <a:r>
              <a:rPr lang="sv-SE" baseline="30000" dirty="0" smtClean="0"/>
              <a:t>2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sensitive to gluons through scaling violations:</a:t>
            </a:r>
            <a:endParaRPr lang="sv-SE" baseline="30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6" y="1676400"/>
            <a:ext cx="4407434" cy="4318282"/>
          </a:xfrm>
          <a:prstGeom prst="rect">
            <a:avLst/>
          </a:prstGeom>
        </p:spPr>
      </p:pic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6061915" y="5994683"/>
          <a:ext cx="2624885" cy="858556"/>
        </p:xfrm>
        <a:graphic>
          <a:graphicData uri="http://schemas.openxmlformats.org/presentationml/2006/ole">
            <p:oleObj spid="_x0000_s75778" name="Equation" r:id="rId4" imgW="124452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9355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Expect: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Well measured </a:t>
            </a:r>
            <a:r>
              <a:rPr lang="en-US" dirty="0" err="1" smtClean="0"/>
              <a:t>μ</a:t>
            </a:r>
            <a:r>
              <a:rPr lang="en-US" dirty="0" smtClean="0"/>
              <a:t> cross section makes it possible to confirm number, color states and electromagnetic charge of quarks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724400" y="1749452"/>
            <a:ext cx="3810000" cy="1527148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362200" y="4191000"/>
            <a:ext cx="4419600" cy="82148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Measuring quark and color species (I)</a:t>
            </a:r>
            <a:endParaRPr lang="en-US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143000"/>
            <a:ext cx="3733800" cy="277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Measuring quark and color species (II)</a:t>
            </a:r>
            <a:endParaRPr lang="en-US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52600"/>
            <a:ext cx="6756400" cy="38228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56388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R=2(u, </a:t>
            </a:r>
            <a:r>
              <a:rPr lang="en-US" sz="2400" dirty="0" err="1" smtClean="0"/>
              <a:t>d</a:t>
            </a:r>
            <a:r>
              <a:rPr lang="en-US" sz="2400" dirty="0" smtClean="0"/>
              <a:t>, </a:t>
            </a:r>
            <a:r>
              <a:rPr lang="en-US" sz="2400" dirty="0" err="1" smtClean="0"/>
              <a:t>s</a:t>
            </a:r>
            <a:r>
              <a:rPr lang="en-US" sz="2400" dirty="0" smtClean="0"/>
              <a:t>),  10/3(u, </a:t>
            </a:r>
            <a:r>
              <a:rPr lang="en-US" sz="2400" dirty="0" err="1" smtClean="0"/>
              <a:t>d</a:t>
            </a:r>
            <a:r>
              <a:rPr lang="en-US" sz="2400" dirty="0" smtClean="0"/>
              <a:t>, </a:t>
            </a:r>
            <a:r>
              <a:rPr lang="en-US" sz="2400" dirty="0" err="1" smtClean="0"/>
              <a:t>s</a:t>
            </a:r>
            <a:r>
              <a:rPr lang="en-US" sz="2400" dirty="0" smtClean="0"/>
              <a:t>, </a:t>
            </a:r>
            <a:r>
              <a:rPr lang="en-US" sz="2400" dirty="0" err="1" smtClean="0"/>
              <a:t>c</a:t>
            </a:r>
            <a:r>
              <a:rPr lang="en-US" sz="2400" dirty="0" smtClean="0"/>
              <a:t>),  11/3(u, </a:t>
            </a:r>
            <a:r>
              <a:rPr lang="en-US" sz="2400" dirty="0" err="1" smtClean="0"/>
              <a:t>d</a:t>
            </a:r>
            <a:r>
              <a:rPr lang="en-US" sz="2400" dirty="0" smtClean="0"/>
              <a:t>, </a:t>
            </a:r>
            <a:r>
              <a:rPr lang="en-US" sz="2400" dirty="0" err="1" smtClean="0"/>
              <a:t>s</a:t>
            </a:r>
            <a:r>
              <a:rPr lang="en-US" sz="2400" dirty="0" smtClean="0"/>
              <a:t>, </a:t>
            </a:r>
            <a:r>
              <a:rPr lang="en-US" sz="2400" dirty="0" err="1" smtClean="0"/>
              <a:t>c</a:t>
            </a:r>
            <a:r>
              <a:rPr lang="en-US" sz="2400" dirty="0" smtClean="0"/>
              <a:t>, </a:t>
            </a:r>
            <a:r>
              <a:rPr lang="en-US" sz="2400" dirty="0" err="1" smtClean="0"/>
              <a:t>b</a:t>
            </a:r>
            <a:r>
              <a:rPr lang="en-US" sz="2400" dirty="0" smtClean="0"/>
              <a:t>),   15.3(u, </a:t>
            </a:r>
            <a:r>
              <a:rPr lang="en-US" sz="2400" dirty="0" err="1" smtClean="0"/>
              <a:t>d</a:t>
            </a:r>
            <a:r>
              <a:rPr lang="en-US" sz="2400" dirty="0" smtClean="0"/>
              <a:t>, </a:t>
            </a:r>
            <a:r>
              <a:rPr lang="en-US" sz="2400" dirty="0" err="1" smtClean="0"/>
              <a:t>s</a:t>
            </a:r>
            <a:r>
              <a:rPr lang="en-US" sz="2400" dirty="0" smtClean="0"/>
              <a:t>, </a:t>
            </a:r>
            <a:r>
              <a:rPr lang="en-US" sz="2400" dirty="0" err="1" smtClean="0"/>
              <a:t>c</a:t>
            </a:r>
            <a:r>
              <a:rPr lang="en-US" sz="2400" dirty="0" smtClean="0"/>
              <a:t>, </a:t>
            </a:r>
            <a:r>
              <a:rPr lang="en-US" sz="2400" dirty="0" err="1" smtClean="0"/>
              <a:t>b</a:t>
            </a:r>
            <a:r>
              <a:rPr lang="en-US" sz="2400" dirty="0" smtClean="0"/>
              <a:t>, </a:t>
            </a:r>
            <a:r>
              <a:rPr lang="en-US" sz="2400" dirty="0" err="1" smtClean="0"/>
              <a:t>t</a:t>
            </a:r>
            <a:r>
              <a:rPr lang="en-US" sz="2400" dirty="0" smtClean="0"/>
              <a:t>) </a:t>
            </a:r>
          </a:p>
          <a:p>
            <a:pPr algn="ctr"/>
            <a:r>
              <a:rPr lang="en-US" sz="2400" i="1" dirty="0" err="1" smtClean="0">
                <a:sym typeface="Wingdings"/>
              </a:rPr>
              <a:t></a:t>
            </a:r>
            <a:r>
              <a:rPr lang="en-US" sz="2400" i="1" dirty="0" smtClean="0">
                <a:sym typeface="Wingdings"/>
              </a:rPr>
              <a:t> </a:t>
            </a:r>
            <a:r>
              <a:rPr lang="en-US" sz="2400" i="1" dirty="0" err="1" smtClean="0"/>
              <a:t>n</a:t>
            </a:r>
            <a:r>
              <a:rPr lang="en-US" sz="2400" i="1" baseline="-25000" dirty="0" err="1" smtClean="0"/>
              <a:t>c</a:t>
            </a:r>
            <a:r>
              <a:rPr lang="en-US" sz="2400" i="1" dirty="0" smtClean="0"/>
              <a:t> = 3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Triple gluon vertex (I)</a:t>
            </a:r>
            <a:endParaRPr lang="en-US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43434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QCD is based on the non-</a:t>
            </a:r>
            <a:r>
              <a:rPr lang="en-US" dirty="0" err="1" smtClean="0"/>
              <a:t>abelian</a:t>
            </a:r>
            <a:r>
              <a:rPr lang="en-US" dirty="0" smtClean="0"/>
              <a:t> SU(3) group which introduces self-coupling of the bosons. QED is based on the </a:t>
            </a:r>
            <a:r>
              <a:rPr lang="en-US" dirty="0" err="1" smtClean="0"/>
              <a:t>abelian</a:t>
            </a:r>
            <a:r>
              <a:rPr lang="en-US" dirty="0" smtClean="0"/>
              <a:t> group U(1)</a:t>
            </a:r>
          </a:p>
          <a:p>
            <a:r>
              <a:rPr lang="en-US" dirty="0" smtClean="0"/>
              <a:t>Due to the gluon self-coupling, the </a:t>
            </a:r>
            <a:r>
              <a:rPr lang="en-US" dirty="0" err="1" smtClean="0"/>
              <a:t>ggg</a:t>
            </a:r>
            <a:r>
              <a:rPr lang="en-US" dirty="0" smtClean="0"/>
              <a:t> vertex should be observed in events containing at least 4 jets in the final state</a:t>
            </a:r>
          </a:p>
          <a:p>
            <a:r>
              <a:rPr lang="en-US" dirty="0" smtClean="0"/>
              <a:t>Diagrams contributing to the cross section  for four jet events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311400"/>
            <a:ext cx="4391638" cy="271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0" y="1905000"/>
            <a:ext cx="4040790" cy="3930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Triple gluon vertex (II)</a:t>
            </a:r>
            <a:endParaRPr lang="en-US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905000"/>
            <a:ext cx="52578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4-jet events have been observed at LEP</a:t>
            </a:r>
          </a:p>
          <a:p>
            <a:r>
              <a:rPr lang="en-US" dirty="0" smtClean="0"/>
              <a:t>Variables were devised to highlight the non-</a:t>
            </a:r>
            <a:r>
              <a:rPr lang="en-US" dirty="0" err="1" smtClean="0"/>
              <a:t>abelian</a:t>
            </a:r>
            <a:r>
              <a:rPr lang="en-US" dirty="0" smtClean="0"/>
              <a:t> nature of QCD in contrast to </a:t>
            </a:r>
            <a:r>
              <a:rPr lang="en-US" dirty="0" err="1" smtClean="0"/>
              <a:t>abelian</a:t>
            </a:r>
            <a:r>
              <a:rPr lang="en-US" dirty="0" smtClean="0"/>
              <a:t> theories such as [U(1)]3</a:t>
            </a:r>
          </a:p>
          <a:p>
            <a:r>
              <a:rPr lang="en-US" dirty="0" err="1" smtClean="0"/>
              <a:t>Bengtsson-Zerwas</a:t>
            </a:r>
            <a:r>
              <a:rPr lang="en-US" dirty="0" smtClean="0"/>
              <a:t> angle BZ the angle between the planes defined by the two lowest and two highest energy jets</a:t>
            </a:r>
          </a:p>
          <a:p>
            <a:r>
              <a:rPr lang="en-US" dirty="0" err="1" smtClean="0"/>
              <a:t>Nachtmann</a:t>
            </a:r>
            <a:r>
              <a:rPr lang="en-US" dirty="0" smtClean="0"/>
              <a:t>-Reiter angle NR, angle between the momentum vector of the differences of jets 1,2 and jets 3,4</a:t>
            </a:r>
          </a:p>
          <a:p>
            <a:r>
              <a:rPr lang="en-US" dirty="0" smtClean="0"/>
              <a:t>Angle between two lowest energy jets</a:t>
            </a:r>
          </a:p>
          <a:p>
            <a:r>
              <a:rPr lang="en-US" dirty="0" smtClean="0"/>
              <a:t>These have been measured at LEP</a:t>
            </a:r>
          </a:p>
          <a:p>
            <a:r>
              <a:rPr lang="en-US" dirty="0" smtClean="0"/>
              <a:t>Data clearly </a:t>
            </a:r>
            <a:r>
              <a:rPr lang="en-US" dirty="0" err="1" smtClean="0"/>
              <a:t>favours</a:t>
            </a:r>
            <a:r>
              <a:rPr lang="en-US" dirty="0" smtClean="0"/>
              <a:t> non-</a:t>
            </a:r>
            <a:r>
              <a:rPr lang="en-US" dirty="0" err="1" smtClean="0"/>
              <a:t>abelian</a:t>
            </a:r>
            <a:r>
              <a:rPr lang="en-US" dirty="0" smtClean="0"/>
              <a:t>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Color factors and SU(3)</a:t>
            </a:r>
            <a:r>
              <a:rPr lang="en-US" b="1" u="sng" baseline="-25000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(I)</a:t>
            </a:r>
            <a:endParaRPr lang="en-US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Dynamics of a gauge theory are defined by commutation relations between its generators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perturbative</a:t>
            </a:r>
            <a:r>
              <a:rPr lang="en-US" dirty="0" smtClean="0"/>
              <a:t> calculations the average and sum over all possible color configurations in the initial and final states lead to the combinatorial factors C</a:t>
            </a:r>
            <a:r>
              <a:rPr lang="en-US" baseline="-25000" dirty="0" smtClean="0"/>
              <a:t>A</a:t>
            </a:r>
            <a:r>
              <a:rPr lang="en-US" dirty="0" smtClean="0"/>
              <a:t>, C</a:t>
            </a:r>
            <a:r>
              <a:rPr lang="en-US" baseline="-25000" dirty="0" smtClean="0"/>
              <a:t>F </a:t>
            </a:r>
            <a:r>
              <a:rPr lang="en-US" dirty="0" smtClean="0"/>
              <a:t>and T</a:t>
            </a:r>
            <a:r>
              <a:rPr lang="en-US" baseline="-25000" dirty="0" smtClean="0"/>
              <a:t>F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</a:t>
            </a:r>
            <a:r>
              <a:rPr lang="en-US" baseline="-25000" dirty="0" smtClean="0"/>
              <a:t>A</a:t>
            </a:r>
            <a:r>
              <a:rPr lang="en-US" dirty="0" smtClean="0"/>
              <a:t>, C</a:t>
            </a:r>
            <a:r>
              <a:rPr lang="en-US" baseline="-25000" dirty="0" smtClean="0"/>
              <a:t>F </a:t>
            </a:r>
            <a:r>
              <a:rPr lang="en-US" dirty="0" smtClean="0"/>
              <a:t>and T</a:t>
            </a:r>
            <a:r>
              <a:rPr lang="en-US" baseline="-25000" dirty="0" smtClean="0"/>
              <a:t>F</a:t>
            </a:r>
            <a:r>
              <a:rPr lang="en-US" dirty="0" smtClean="0"/>
              <a:t> are known as the </a:t>
            </a:r>
            <a:r>
              <a:rPr lang="en-US" dirty="0" err="1" smtClean="0"/>
              <a:t>colour</a:t>
            </a:r>
            <a:r>
              <a:rPr lang="en-US" dirty="0" smtClean="0"/>
              <a:t> factors and are the physical manifestations of the underlying group structure</a:t>
            </a:r>
          </a:p>
          <a:p>
            <a:r>
              <a:rPr lang="en-US" dirty="0" smtClean="0"/>
              <a:t>in QCD they represent the relative strength of the processes </a:t>
            </a:r>
            <a:r>
              <a:rPr lang="en-US" dirty="0" err="1" smtClean="0"/>
              <a:t>q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qg</a:t>
            </a:r>
            <a:r>
              <a:rPr lang="en-US" dirty="0" smtClean="0"/>
              <a:t>, </a:t>
            </a:r>
            <a:r>
              <a:rPr lang="en-US" dirty="0" err="1" smtClean="0"/>
              <a:t>g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gg</a:t>
            </a:r>
            <a:r>
              <a:rPr lang="en-US" dirty="0" smtClean="0"/>
              <a:t> and </a:t>
            </a:r>
            <a:r>
              <a:rPr lang="en-US" dirty="0" err="1" smtClean="0"/>
              <a:t>g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q¯q</a:t>
            </a:r>
            <a:endParaRPr lang="en-US" dirty="0" smtClean="0"/>
          </a:p>
          <a:p>
            <a:r>
              <a:rPr lang="en-US" dirty="0" smtClean="0"/>
              <a:t>Simultaneous measurement of C</a:t>
            </a:r>
            <a:r>
              <a:rPr lang="en-US" baseline="-25000" dirty="0" smtClean="0"/>
              <a:t>A</a:t>
            </a:r>
            <a:r>
              <a:rPr lang="en-US" dirty="0" smtClean="0"/>
              <a:t>/C</a:t>
            </a:r>
            <a:r>
              <a:rPr lang="en-US" baseline="-25000" dirty="0" smtClean="0"/>
              <a:t>F</a:t>
            </a:r>
            <a:r>
              <a:rPr lang="en-US" dirty="0" smtClean="0"/>
              <a:t> and T</a:t>
            </a:r>
            <a:r>
              <a:rPr lang="en-US" baseline="-25000" dirty="0" smtClean="0"/>
              <a:t>F</a:t>
            </a:r>
            <a:r>
              <a:rPr lang="en-US" dirty="0" smtClean="0"/>
              <a:t> /C</a:t>
            </a:r>
            <a:r>
              <a:rPr lang="en-US" baseline="-25000" dirty="0" smtClean="0"/>
              <a:t>F</a:t>
            </a:r>
            <a:r>
              <a:rPr lang="en-US" dirty="0" smtClean="0"/>
              <a:t> at in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−</a:t>
            </a:r>
            <a:r>
              <a:rPr lang="en-US" dirty="0" smtClean="0"/>
              <a:t> collisions has been made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971800" y="2362200"/>
            <a:ext cx="3032124" cy="606425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24000" y="3886200"/>
            <a:ext cx="6705600" cy="54017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Color factors in SU(3)</a:t>
            </a:r>
            <a:r>
              <a:rPr lang="en-US" b="1" u="sng" baseline="-25000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(II)</a:t>
            </a:r>
            <a:endParaRPr lang="en-US" b="1" u="sng" baseline="-25000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343400" y="1600200"/>
          <a:ext cx="4343400" cy="1483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47800"/>
                <a:gridCol w="1447800"/>
                <a:gridCol w="144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A</a:t>
                      </a:r>
                      <a:r>
                        <a:rPr lang="en-US" dirty="0" smtClean="0"/>
                        <a:t>/C</a:t>
                      </a:r>
                      <a:r>
                        <a:rPr lang="en-US" baseline="-25000" dirty="0" smtClean="0"/>
                        <a:t>F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F</a:t>
                      </a:r>
                      <a:r>
                        <a:rPr lang="en-US" dirty="0" smtClean="0"/>
                        <a:t>/C</a:t>
                      </a:r>
                      <a:r>
                        <a:rPr lang="en-US" baseline="-25000" dirty="0" smtClean="0"/>
                        <a:t>F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9/4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3/8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[U(1)]</a:t>
                      </a:r>
                      <a:r>
                        <a:rPr lang="en-US" baseline="30000" dirty="0" smtClean="0"/>
                        <a:t>3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599"/>
            <a:ext cx="4034229" cy="4490825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419600" y="4495800"/>
            <a:ext cx="4094554" cy="6220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0954" y="3957935"/>
            <a:ext cx="2416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Measured values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213354" y="5781759"/>
            <a:ext cx="3147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SU(3) is clearly favored</a:t>
            </a:r>
            <a:endParaRPr lang="en-US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ambiguous definition of a jet</a:t>
            </a:r>
            <a:endParaRPr lang="en-US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267200" y="883384"/>
            <a:ext cx="4946066" cy="4526816"/>
            <a:chOff x="4267200" y="914400"/>
            <a:chExt cx="4946066" cy="45268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67200" y="1676400"/>
              <a:ext cx="2581275" cy="3429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466297" y="3810000"/>
              <a:ext cx="577903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0" dirty="0" smtClean="0">
                  <a:solidFill>
                    <a:schemeClr val="accent1">
                      <a:lumMod val="75000"/>
                    </a:schemeClr>
                  </a:solidFill>
                </a:rPr>
                <a:t>]</a:t>
              </a:r>
              <a:endParaRPr lang="en-US" sz="10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87144" y="1195626"/>
              <a:ext cx="38128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dirty="0" smtClean="0">
                  <a:solidFill>
                    <a:srgbClr val="FF0000"/>
                  </a:solidFill>
                </a:rPr>
                <a:t>]</a:t>
              </a:r>
              <a:endParaRPr lang="en-US" sz="50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82084" y="1828800"/>
              <a:ext cx="38128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dirty="0" smtClean="0">
                  <a:solidFill>
                    <a:srgbClr val="FF0000"/>
                  </a:solidFill>
                </a:rPr>
                <a:t>]</a:t>
              </a:r>
              <a:endParaRPr lang="en-US" sz="50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82084" y="2491026"/>
              <a:ext cx="38128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dirty="0" smtClean="0">
                  <a:solidFill>
                    <a:srgbClr val="FF0000"/>
                  </a:solidFill>
                </a:rPr>
                <a:t>]</a:t>
              </a:r>
              <a:endParaRPr lang="en-US" sz="50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82084" y="3176826"/>
              <a:ext cx="38128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dirty="0" smtClean="0">
                  <a:solidFill>
                    <a:srgbClr val="FF0000"/>
                  </a:solidFill>
                </a:rPr>
                <a:t>]</a:t>
              </a:r>
              <a:endParaRPr lang="en-US" sz="50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81800" y="4167426"/>
              <a:ext cx="38128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dirty="0" smtClean="0">
                  <a:solidFill>
                    <a:srgbClr val="FF0000"/>
                  </a:solidFill>
                </a:rPr>
                <a:t>]</a:t>
              </a:r>
              <a:endParaRPr lang="en-US" sz="50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153400" y="2819400"/>
              <a:ext cx="774521" cy="2400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0" dirty="0" smtClean="0">
                  <a:solidFill>
                    <a:schemeClr val="accent2">
                      <a:lumMod val="75000"/>
                    </a:schemeClr>
                  </a:solidFill>
                </a:rPr>
                <a:t>]</a:t>
              </a:r>
              <a:endParaRPr lang="en-US" sz="15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66297" y="2362200"/>
              <a:ext cx="577903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0" dirty="0" smtClean="0">
                  <a:solidFill>
                    <a:schemeClr val="accent1">
                      <a:lumMod val="75000"/>
                    </a:schemeClr>
                  </a:solidFill>
                </a:rPr>
                <a:t>]</a:t>
              </a:r>
              <a:endParaRPr lang="en-US" sz="10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466297" y="1111984"/>
              <a:ext cx="577903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0" dirty="0" smtClean="0">
                  <a:solidFill>
                    <a:schemeClr val="accent1">
                      <a:lumMod val="75000"/>
                    </a:schemeClr>
                  </a:solidFill>
                </a:rPr>
                <a:t>]</a:t>
              </a:r>
              <a:endParaRPr lang="en-US" sz="10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153400" y="914400"/>
              <a:ext cx="774521" cy="2400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0" dirty="0" smtClean="0">
                  <a:solidFill>
                    <a:schemeClr val="accent2">
                      <a:lumMod val="75000"/>
                    </a:schemeClr>
                  </a:solidFill>
                </a:rPr>
                <a:t>]</a:t>
              </a:r>
              <a:endParaRPr lang="en-US" sz="15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643879" y="2177534"/>
              <a:ext cx="568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953735"/>
                  </a:solidFill>
                </a:rPr>
                <a:t>jet1</a:t>
              </a:r>
              <a:endParaRPr lang="en-US" b="1" dirty="0">
                <a:solidFill>
                  <a:srgbClr val="953735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643879" y="4167426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953735"/>
                  </a:solidFill>
                </a:rPr>
                <a:t>jet2</a:t>
              </a:r>
              <a:endParaRPr lang="en-US" b="1" dirty="0">
                <a:solidFill>
                  <a:srgbClr val="953735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12613" y="450449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</a:rPr>
                <a:t>jet3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812613" y="313039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</a:rPr>
                <a:t>jet2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812613" y="1872734"/>
              <a:ext cx="568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</a:rPr>
                <a:t>jet1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010684" y="1524000"/>
              <a:ext cx="568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jet1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10684" y="2133600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jet2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010684" y="2831068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jet3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10684" y="3440668"/>
              <a:ext cx="568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jet4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010684" y="4495800"/>
              <a:ext cx="568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jet5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343400" cy="4267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Often, Jet objects can’t be associated to the hard process </a:t>
            </a:r>
            <a:r>
              <a:rPr lang="en-US" dirty="0" err="1" smtClean="0"/>
              <a:t>partons</a:t>
            </a:r>
            <a:r>
              <a:rPr lang="en-US" dirty="0" smtClean="0"/>
              <a:t> in a trivial way as when following the </a:t>
            </a:r>
            <a:r>
              <a:rPr lang="en-US" dirty="0" err="1" smtClean="0"/>
              <a:t>Hadron</a:t>
            </a:r>
            <a:r>
              <a:rPr lang="en-US" dirty="0" smtClean="0"/>
              <a:t>-Parton-Duality</a:t>
            </a:r>
          </a:p>
          <a:p>
            <a:r>
              <a:rPr lang="en-US" dirty="0" smtClean="0"/>
              <a:t>Many observers may have different views and jet structures of the same QCD event</a:t>
            </a:r>
          </a:p>
          <a:p>
            <a:r>
              <a:rPr lang="en-US" dirty="0" smtClean="0"/>
              <a:t>Quantitative measurements need quantitative jet definition. Some combination of energy flow objects will be used to form a jet, the kinematic properties of the jet object is defined in terms of these energy flow objects (</a:t>
            </a:r>
            <a:r>
              <a:rPr lang="en-US" dirty="0" err="1" smtClean="0"/>
              <a:t>i</a:t>
            </a:r>
            <a:r>
              <a:rPr lang="en-US" dirty="0" smtClean="0"/>
              <a:t>) as:</a:t>
            </a:r>
            <a:endParaRPr lang="en-US" dirty="0"/>
          </a:p>
        </p:txBody>
      </p:sp>
      <p:pic>
        <p:nvPicPr>
          <p:cNvPr id="32" name="Picture 3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22805" y="5591758"/>
            <a:ext cx="4963595" cy="656642"/>
          </a:xfrm>
          <a:prstGeom prst="rect">
            <a:avLst/>
          </a:prstGeom>
        </p:spPr>
      </p:pic>
      <p:sp>
        <p:nvSpPr>
          <p:cNvPr id="33" name="Content Placeholder 2"/>
          <p:cNvSpPr txBox="1">
            <a:spLocks/>
          </p:cNvSpPr>
          <p:nvPr/>
        </p:nvSpPr>
        <p:spPr>
          <a:xfrm>
            <a:off x="152400" y="6324600"/>
            <a:ext cx="8915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en-US" sz="3200" i="1" dirty="0" smtClean="0"/>
              <a:t>But how do we decide which energy flow objects are assigned to which jets ?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 rot="16200000">
            <a:off x="6549412" y="5642589"/>
            <a:ext cx="834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View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16200000">
            <a:off x="7347683" y="5642589"/>
            <a:ext cx="834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View 1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8073412" y="5646679"/>
            <a:ext cx="834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View 1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Jet Algorithms</a:t>
            </a:r>
            <a:endParaRPr lang="en-US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40363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Grouping of energy flow objects is performed by jet algorithms.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The jet is defined by an algorithm</a:t>
            </a:r>
            <a:endParaRPr lang="en-GB" dirty="0" smtClean="0">
              <a:solidFill>
                <a:srgbClr val="FF0000"/>
              </a:solidFill>
            </a:endParaRPr>
          </a:p>
          <a:p>
            <a:pPr marL="457200" indent="-457200"/>
            <a:r>
              <a:rPr lang="en-GB" dirty="0" smtClean="0">
                <a:solidFill>
                  <a:srgbClr val="000000"/>
                </a:solidFill>
              </a:rPr>
              <a:t>Jet clustering algorithms should be:</a:t>
            </a:r>
          </a:p>
          <a:p>
            <a:pPr marL="857250" lvl="1" indent="-457200"/>
            <a:r>
              <a:rPr lang="en-GB" dirty="0" smtClean="0">
                <a:solidFill>
                  <a:srgbClr val="000000"/>
                </a:solidFill>
              </a:rPr>
              <a:t>Infrared and collinear stability -jet cross-section must not change  if the original </a:t>
            </a:r>
            <a:r>
              <a:rPr lang="en-GB" dirty="0" err="1" smtClean="0">
                <a:solidFill>
                  <a:srgbClr val="000000"/>
                </a:solidFill>
              </a:rPr>
              <a:t>parton</a:t>
            </a:r>
            <a:r>
              <a:rPr lang="en-GB" dirty="0" smtClean="0">
                <a:solidFill>
                  <a:srgbClr val="000000"/>
                </a:solidFill>
              </a:rPr>
              <a:t> radiates a soft </a:t>
            </a:r>
            <a:r>
              <a:rPr lang="en-GB" dirty="0" err="1" smtClean="0">
                <a:solidFill>
                  <a:srgbClr val="000000"/>
                </a:solidFill>
              </a:rPr>
              <a:t>parton</a:t>
            </a:r>
            <a:r>
              <a:rPr lang="en-GB" dirty="0" smtClean="0">
                <a:solidFill>
                  <a:srgbClr val="000000"/>
                </a:solidFill>
              </a:rPr>
              <a:t>  or splits into 2 collinear </a:t>
            </a:r>
            <a:r>
              <a:rPr lang="en-GB" dirty="0" err="1" smtClean="0">
                <a:solidFill>
                  <a:srgbClr val="000000"/>
                </a:solidFill>
              </a:rPr>
              <a:t>partons</a:t>
            </a:r>
            <a:r>
              <a:rPr lang="en-GB" dirty="0" smtClean="0">
                <a:solidFill>
                  <a:srgbClr val="000000"/>
                </a:solidFill>
              </a:rPr>
              <a:t>.</a:t>
            </a:r>
          </a:p>
          <a:p>
            <a:pPr marL="857250" lvl="1" indent="-457200"/>
            <a:r>
              <a:rPr lang="en-GB" dirty="0" smtClean="0">
                <a:solidFill>
                  <a:srgbClr val="000000"/>
                </a:solidFill>
              </a:rPr>
              <a:t>Close correlation with </a:t>
            </a:r>
            <a:r>
              <a:rPr lang="en-GB" dirty="0" err="1" smtClean="0">
                <a:solidFill>
                  <a:srgbClr val="000000"/>
                </a:solidFill>
              </a:rPr>
              <a:t>parton</a:t>
            </a:r>
            <a:r>
              <a:rPr lang="en-GB" dirty="0" smtClean="0">
                <a:solidFill>
                  <a:srgbClr val="000000"/>
                </a:solidFill>
              </a:rPr>
              <a:t> direction</a:t>
            </a:r>
          </a:p>
          <a:p>
            <a:pPr marL="857250" lvl="1" indent="-457200"/>
            <a:r>
              <a:rPr lang="en-GB" dirty="0" smtClean="0">
                <a:solidFill>
                  <a:srgbClr val="000000"/>
                </a:solidFill>
              </a:rPr>
              <a:t>Small </a:t>
            </a:r>
            <a:r>
              <a:rPr lang="en-GB" dirty="0" err="1" smtClean="0">
                <a:solidFill>
                  <a:srgbClr val="000000"/>
                </a:solidFill>
              </a:rPr>
              <a:t>hadronisation</a:t>
            </a:r>
            <a:r>
              <a:rPr lang="en-GB" dirty="0" smtClean="0">
                <a:solidFill>
                  <a:srgbClr val="000000"/>
                </a:solidFill>
              </a:rPr>
              <a:t> corrections</a:t>
            </a:r>
          </a:p>
          <a:p>
            <a:pPr marL="857250" lvl="1" indent="-457200"/>
            <a:r>
              <a:rPr lang="en-GB" dirty="0" smtClean="0">
                <a:solidFill>
                  <a:srgbClr val="000000"/>
                </a:solidFill>
              </a:rPr>
              <a:t>Small renormalisation scale uncertainty</a:t>
            </a:r>
          </a:p>
          <a:p>
            <a:pPr marL="857250" lvl="1" indent="-457200"/>
            <a:r>
              <a:rPr lang="en-GB" dirty="0" smtClean="0">
                <a:solidFill>
                  <a:srgbClr val="000000"/>
                </a:solidFill>
              </a:rPr>
              <a:t>Suppression of contributions from  beam remnants if at </a:t>
            </a:r>
            <a:r>
              <a:rPr lang="en-GB" dirty="0" err="1" smtClean="0">
                <a:solidFill>
                  <a:srgbClr val="000000"/>
                </a:solidFill>
              </a:rPr>
              <a:t>hadronic</a:t>
            </a:r>
            <a:r>
              <a:rPr lang="en-GB" dirty="0" smtClean="0">
                <a:solidFill>
                  <a:srgbClr val="000000"/>
                </a:solidFill>
              </a:rPr>
              <a:t> colliders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few popular jet algorithms are the following: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The Cone algorithm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The KT or “Durham” algorithm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In the case of experimental results the jet algorithm input-energy-flow-objects used are final state hadrons, usually measured in calorimeter or tracking components</a:t>
            </a:r>
            <a:r>
              <a:rPr lang="en-GB" dirty="0" smtClean="0"/>
              <a:t>.</a:t>
            </a:r>
          </a:p>
          <a:p>
            <a:r>
              <a:rPr lang="en-GB" dirty="0" smtClean="0"/>
              <a:t>In the case of ATLAS, these input objects are:</a:t>
            </a:r>
          </a:p>
          <a:p>
            <a:pPr lvl="1"/>
            <a:r>
              <a:rPr lang="en-GB" dirty="0" smtClean="0"/>
              <a:t>Towers : means calorimeter towers at EM scale</a:t>
            </a:r>
          </a:p>
          <a:p>
            <a:pPr lvl="1"/>
            <a:r>
              <a:rPr lang="en-GB" dirty="0" err="1" smtClean="0"/>
              <a:t>TopoClusters</a:t>
            </a:r>
            <a:r>
              <a:rPr lang="en-GB" dirty="0" smtClean="0"/>
              <a:t> : means topological clusters. If calibration type is H1, using clusters at EM scale. Else if calibration is LC, using calibrated </a:t>
            </a:r>
            <a:r>
              <a:rPr lang="en-GB" dirty="0" err="1" smtClean="0"/>
              <a:t>TopoClusters</a:t>
            </a:r>
            <a:endParaRPr lang="en-GB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Cone algorithm</a:t>
            </a:r>
            <a:endParaRPr lang="en-US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Preclusters</a:t>
            </a:r>
            <a:r>
              <a:rPr lang="en-US" dirty="0" smtClean="0"/>
              <a:t> are identified using a grid in the  −  plane with a cell spacing of: </a:t>
            </a:r>
          </a:p>
          <a:p>
            <a:pPr algn="ctr">
              <a:buNone/>
            </a:pPr>
            <a:r>
              <a:rPr lang="en-US" dirty="0" err="1" smtClean="0">
                <a:latin typeface="Symbol" charset="2"/>
                <a:cs typeface="Symbol" charset="2"/>
              </a:rPr>
              <a:t>Dh</a:t>
            </a:r>
            <a:r>
              <a:rPr lang="en-US" baseline="30000" dirty="0" err="1" smtClean="0"/>
              <a:t>gridcell</a:t>
            </a:r>
            <a:r>
              <a:rPr lang="en-US" dirty="0" smtClean="0"/>
              <a:t>  ~</a:t>
            </a:r>
            <a:r>
              <a:rPr lang="en-US" dirty="0" err="1" smtClean="0">
                <a:latin typeface="Symbol" charset="2"/>
                <a:cs typeface="Symbol" charset="2"/>
              </a:rPr>
              <a:t>Df</a:t>
            </a:r>
            <a:r>
              <a:rPr lang="en-US" baseline="30000" dirty="0" err="1" smtClean="0"/>
              <a:t>gridcell</a:t>
            </a:r>
            <a:r>
              <a:rPr lang="en-US" dirty="0" smtClean="0"/>
              <a:t>  ~ R/2 </a:t>
            </a:r>
          </a:p>
          <a:p>
            <a:pPr>
              <a:buNone/>
            </a:pPr>
            <a:r>
              <a:rPr lang="en-US" dirty="0" smtClean="0"/>
              <a:t>where R is the cone radius. </a:t>
            </a:r>
            <a:r>
              <a:rPr lang="en-US" dirty="0" err="1" smtClean="0"/>
              <a:t>Preclusters</a:t>
            </a:r>
            <a:r>
              <a:rPr lang="en-US" dirty="0" smtClean="0"/>
              <a:t> are defined by moving a 3x3 cell window around the grid. If the total transverse energy within the window is greater than a minimum energy requirement (1 </a:t>
            </a:r>
            <a:r>
              <a:rPr lang="en-US" dirty="0" err="1" smtClean="0"/>
              <a:t>GeV</a:t>
            </a:r>
            <a:r>
              <a:rPr lang="en-US" dirty="0" smtClean="0"/>
              <a:t>) then it is identified as a </a:t>
            </a:r>
            <a:r>
              <a:rPr lang="en-US" dirty="0" err="1" smtClean="0"/>
              <a:t>precluster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cone of radius </a:t>
            </a:r>
            <a:r>
              <a:rPr lang="en-US" dirty="0" err="1" smtClean="0"/>
              <a:t>R</a:t>
            </a:r>
            <a:r>
              <a:rPr lang="en-US" baseline="-25000" dirty="0" err="1" smtClean="0">
                <a:cs typeface="Symbol" charset="2"/>
              </a:rPr>
              <a:t>cone</a:t>
            </a:r>
            <a:r>
              <a:rPr lang="en-US" dirty="0" smtClean="0"/>
              <a:t> is placed around the </a:t>
            </a:r>
            <a:r>
              <a:rPr lang="en-US" dirty="0" err="1" smtClean="0"/>
              <a:t>precluster</a:t>
            </a:r>
            <a:r>
              <a:rPr lang="en-US" dirty="0" smtClean="0"/>
              <a:t>, and objects within the cone are assigned to the cluster. Typically the cone radius is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cone</a:t>
            </a:r>
            <a:r>
              <a:rPr lang="en-US" dirty="0" smtClean="0"/>
              <a:t> = 1.</a:t>
            </a:r>
          </a:p>
          <a:p>
            <a:r>
              <a:rPr lang="en-US" dirty="0" smtClean="0"/>
              <a:t>The kinematics of the cluster are determined according to the </a:t>
            </a:r>
            <a:r>
              <a:rPr lang="en-US" dirty="0" err="1" smtClean="0"/>
              <a:t>snowmass</a:t>
            </a:r>
            <a:r>
              <a:rPr lang="en-US" dirty="0" smtClean="0"/>
              <a:t> convention</a:t>
            </a:r>
          </a:p>
          <a:p>
            <a:r>
              <a:rPr lang="en-US" dirty="0" smtClean="0"/>
              <a:t>the previous two steps are repeated until convergence, or a maximum number of iterations is reached.</a:t>
            </a:r>
          </a:p>
          <a:p>
            <a:r>
              <a:rPr lang="en-US" dirty="0" smtClean="0"/>
              <a:t>Clusters are considered complete jets, if they pass a minimum transverse energy requirement.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48"/>
          <p:cNvPicPr>
            <a:picLocks noChangeAspect="1" noChangeArrowheads="1"/>
          </p:cNvPicPr>
          <p:nvPr/>
        </p:nvPicPr>
        <p:blipFill>
          <a:blip r:embed="rId2"/>
          <a:srcRect r="4727"/>
          <a:stretch>
            <a:fillRect/>
          </a:stretch>
        </p:blipFill>
        <p:spPr bwMode="auto">
          <a:xfrm>
            <a:off x="2667000" y="1143000"/>
            <a:ext cx="3505200" cy="21828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Yukawa theory 1934</a:t>
            </a:r>
            <a:endParaRPr lang="en-US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429000"/>
            <a:ext cx="8534400" cy="3124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Modeled like QED</a:t>
            </a:r>
          </a:p>
          <a:p>
            <a:r>
              <a:rPr lang="en-US" dirty="0" smtClean="0"/>
              <a:t>Use Massive (~100 </a:t>
            </a:r>
            <a:r>
              <a:rPr lang="en-US" dirty="0" err="1" smtClean="0"/>
              <a:t>MeV</a:t>
            </a:r>
            <a:r>
              <a:rPr lang="en-US" dirty="0" smtClean="0"/>
              <a:t>) gauge boson to account for finite range</a:t>
            </a:r>
          </a:p>
          <a:p>
            <a:r>
              <a:rPr lang="en-US" dirty="0" smtClean="0"/>
              <a:t>Ideal candidate </a:t>
            </a:r>
            <a:r>
              <a:rPr lang="en-US" dirty="0" err="1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-meson discovered in cosmic rays in 1946</a:t>
            </a:r>
          </a:p>
          <a:p>
            <a:r>
              <a:rPr lang="en-US" dirty="0" smtClean="0"/>
              <a:t>made </a:t>
            </a:r>
            <a:r>
              <a:rPr lang="en-US" dirty="0" err="1" smtClean="0"/>
              <a:t>renormalisable</a:t>
            </a:r>
            <a:r>
              <a:rPr lang="en-US" dirty="0" smtClean="0"/>
              <a:t> field theories where nucleons interacted with each other via the exchange of </a:t>
            </a:r>
            <a:r>
              <a:rPr lang="en-US" dirty="0" err="1" smtClean="0"/>
              <a:t>pions</a:t>
            </a:r>
            <a:r>
              <a:rPr lang="en-US" dirty="0" smtClean="0"/>
              <a:t>, conserving </a:t>
            </a:r>
            <a:r>
              <a:rPr lang="en-US" dirty="0" err="1" smtClean="0"/>
              <a:t>isospin</a:t>
            </a:r>
            <a:r>
              <a:rPr lang="en-US" dirty="0" smtClean="0"/>
              <a:t> + strangeness</a:t>
            </a:r>
          </a:p>
          <a:p>
            <a:r>
              <a:rPr lang="en-US" dirty="0" smtClean="0"/>
              <a:t>perturbation expansions of strong interaction theory broke down. To make any prediction from the theory, one must sum the whole series, which is not possible.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 txBox="1">
            <a:spLocks/>
          </p:cNvSpPr>
          <p:nvPr/>
        </p:nvSpPr>
        <p:spPr>
          <a:xfrm>
            <a:off x="685800" y="12192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en-US" sz="3200" dirty="0" smtClean="0"/>
              <a:t>For every pair of objects, a distance parameter </a:t>
            </a:r>
            <a:r>
              <a:rPr lang="en-US" sz="3200" dirty="0" err="1" smtClean="0"/>
              <a:t>dij</a:t>
            </a:r>
            <a:r>
              <a:rPr lang="en-US" sz="3200" dirty="0" smtClean="0"/>
              <a:t> is defined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with the radius parameter R being of order unity, and </a:t>
            </a:r>
            <a:r>
              <a:rPr lang="en-US" sz="3200" dirty="0" err="1" smtClean="0"/>
              <a:t>Rij</a:t>
            </a:r>
            <a:r>
              <a:rPr lang="en-US" sz="3200" dirty="0" smtClean="0"/>
              <a:t> the</a:t>
            </a:r>
          </a:p>
          <a:p>
            <a:r>
              <a:rPr lang="en-US" sz="3200" dirty="0" smtClean="0"/>
              <a:t>distance between the two objects in the  </a:t>
            </a:r>
            <a:r>
              <a:rPr lang="en-US" sz="3200" dirty="0" err="1" smtClean="0">
                <a:latin typeface="Symbol" charset="2"/>
                <a:cs typeface="Symbol" charset="2"/>
              </a:rPr>
              <a:t>h-f</a:t>
            </a:r>
            <a:r>
              <a:rPr lang="en-US" sz="3200" dirty="0" smtClean="0">
                <a:latin typeface="Symbol" charset="2"/>
                <a:cs typeface="Symbol" charset="2"/>
              </a:rPr>
              <a:t> </a:t>
            </a:r>
            <a:r>
              <a:rPr lang="en-US" sz="3200" dirty="0" smtClean="0"/>
              <a:t>plane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pPr>
              <a:buFont typeface="Arial"/>
              <a:buChar char="•"/>
            </a:pPr>
            <a:r>
              <a:rPr lang="en-US" sz="3200" dirty="0" smtClean="0"/>
              <a:t>For every single object the distance parameter to the beam is defined 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pPr>
              <a:buFont typeface="Arial"/>
              <a:buChar char="•"/>
            </a:pPr>
            <a:endParaRPr lang="en-US" sz="3200" dirty="0" smtClean="0"/>
          </a:p>
          <a:p>
            <a:pPr>
              <a:buFont typeface="Arial"/>
              <a:buChar char="•"/>
            </a:pPr>
            <a:endParaRPr lang="en-US" sz="3200" dirty="0" smtClean="0"/>
          </a:p>
          <a:p>
            <a:pPr>
              <a:buFont typeface="Arial"/>
              <a:buChar char="•"/>
            </a:pPr>
            <a:r>
              <a:rPr lang="en-US" sz="3200" dirty="0" err="1" smtClean="0"/>
              <a:t>d</a:t>
            </a:r>
            <a:r>
              <a:rPr lang="en-US" sz="3200" baseline="-25000" dirty="0" err="1" smtClean="0"/>
              <a:t>i</a:t>
            </a:r>
            <a:r>
              <a:rPr lang="en-US" sz="3200" dirty="0" smtClean="0"/>
              <a:t> and </a:t>
            </a:r>
            <a:r>
              <a:rPr lang="en-US" sz="3200" dirty="0" err="1" smtClean="0"/>
              <a:t>d</a:t>
            </a:r>
            <a:r>
              <a:rPr lang="en-US" sz="3200" baseline="-25000" dirty="0" err="1" smtClean="0"/>
              <a:t>ij</a:t>
            </a:r>
            <a:r>
              <a:rPr lang="en-US" sz="3200" baseline="-25000" dirty="0" smtClean="0"/>
              <a:t> </a:t>
            </a:r>
            <a:r>
              <a:rPr lang="en-US" sz="3200" dirty="0" smtClean="0"/>
              <a:t>are compared; if </a:t>
            </a:r>
            <a:r>
              <a:rPr lang="en-US" sz="3200" dirty="0" err="1" smtClean="0"/>
              <a:t>d</a:t>
            </a:r>
            <a:r>
              <a:rPr lang="en-US" sz="3200" baseline="-25000" dirty="0" err="1" smtClean="0"/>
              <a:t>ij</a:t>
            </a:r>
            <a:r>
              <a:rPr lang="en-US" sz="3200" dirty="0" smtClean="0"/>
              <a:t> is smaller than </a:t>
            </a:r>
            <a:r>
              <a:rPr lang="en-US" sz="3200" dirty="0" err="1" smtClean="0"/>
              <a:t>d</a:t>
            </a:r>
            <a:r>
              <a:rPr lang="en-US" sz="3200" baseline="-25000" dirty="0" err="1" smtClean="0"/>
              <a:t>i</a:t>
            </a:r>
            <a:r>
              <a:rPr lang="en-US" sz="3200" dirty="0" smtClean="0"/>
              <a:t> then objects </a:t>
            </a:r>
            <a:r>
              <a:rPr lang="en-US" sz="3200" dirty="0" err="1" smtClean="0"/>
              <a:t>i</a:t>
            </a:r>
            <a:r>
              <a:rPr lang="en-US" sz="3200" dirty="0" smtClean="0"/>
              <a:t> and </a:t>
            </a:r>
            <a:r>
              <a:rPr lang="en-US" sz="3200" dirty="0" err="1" smtClean="0"/>
              <a:t>j</a:t>
            </a:r>
            <a:r>
              <a:rPr lang="en-US" sz="3200" dirty="0" smtClean="0"/>
              <a:t> are merged according to the Snowmass convention. Otherwise, the object is considered complete and removed from further clustering.</a:t>
            </a:r>
          </a:p>
          <a:p>
            <a:pPr>
              <a:buFont typeface="Arial"/>
              <a:buChar char="•"/>
            </a:pPr>
            <a:endParaRPr lang="en-US" sz="3200" dirty="0" smtClean="0"/>
          </a:p>
          <a:p>
            <a:pPr>
              <a:buFont typeface="Arial"/>
              <a:buChar char="•"/>
            </a:pPr>
            <a:r>
              <a:rPr lang="en-US" sz="3200" dirty="0" smtClean="0"/>
              <a:t>The previous 3 steps are repeated on the remaining (combined) objects, until </a:t>
            </a:r>
            <a:r>
              <a:rPr lang="en-US" sz="3200" dirty="0" err="1" smtClean="0"/>
              <a:t>d</a:t>
            </a:r>
            <a:r>
              <a:rPr lang="en-US" sz="3200" baseline="-25000" dirty="0" err="1" smtClean="0"/>
              <a:t>i</a:t>
            </a:r>
            <a:r>
              <a:rPr lang="en-US" sz="3200" dirty="0" smtClean="0"/>
              <a:t> &lt; </a:t>
            </a:r>
            <a:r>
              <a:rPr lang="en-US" sz="3200" dirty="0" err="1" smtClean="0"/>
              <a:t>d</a:t>
            </a:r>
            <a:r>
              <a:rPr lang="en-US" sz="3200" baseline="-25000" dirty="0" err="1" smtClean="0"/>
              <a:t>ij</a:t>
            </a:r>
            <a:r>
              <a:rPr lang="en-US" sz="3200" baseline="-25000" dirty="0" smtClean="0"/>
              <a:t> 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KT algorithm</a:t>
            </a:r>
            <a:endParaRPr lang="en-US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Content Placeholder 3" descr="latex-image-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180516" b="-180516"/>
              <a:stretch>
                <a:fillRect/>
              </a:stretch>
            </p:blipFill>
          </mc:Choice>
          <mc:Fallback>
            <p:blipFill>
              <a:blip r:embed="rId3"/>
              <a:srcRect t="-180516" b="-180516"/>
              <a:stretch>
                <a:fillRect/>
              </a:stretch>
            </p:blipFill>
          </mc:Fallback>
        </mc:AlternateContent>
        <p:spPr>
          <a:xfrm>
            <a:off x="2743200" y="807861"/>
            <a:ext cx="3657600" cy="2011539"/>
          </a:xfr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0" y="2744788"/>
            <a:ext cx="2949575" cy="367719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705225" y="3670323"/>
            <a:ext cx="1323975" cy="444477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Jet algorithm comparison</a:t>
            </a:r>
            <a:endParaRPr lang="en-GB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5719316" cy="5211762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Cone</a:t>
            </a:r>
          </a:p>
          <a:p>
            <a:pPr lvl="1"/>
            <a:r>
              <a:rPr lang="en-GB" dirty="0" smtClean="0"/>
              <a:t>Cluster together calorimeter towers by their angular proximity in (</a:t>
            </a:r>
            <a:r>
              <a:rPr lang="en-GB" dirty="0" err="1" smtClean="0">
                <a:latin typeface="Symbol" charset="2"/>
                <a:cs typeface="Symbol" charset="2"/>
              </a:rPr>
              <a:t>h,f</a:t>
            </a:r>
            <a:r>
              <a:rPr lang="en-GB" dirty="0" smtClean="0"/>
              <a:t>) space</a:t>
            </a:r>
          </a:p>
          <a:p>
            <a:pPr lvl="1"/>
            <a:r>
              <a:rPr lang="en-US" dirty="0" smtClean="0"/>
              <a:t>M</a:t>
            </a:r>
            <a:r>
              <a:rPr lang="en-GB" dirty="0" err="1" smtClean="0"/>
              <a:t>erging</a:t>
            </a:r>
            <a:r>
              <a:rPr lang="en-GB" dirty="0" smtClean="0"/>
              <a:t>/splitting of overlapping cones is not infrared stable (at NNLO)</a:t>
            </a:r>
          </a:p>
          <a:p>
            <a:pPr lvl="1"/>
            <a:r>
              <a:rPr lang="en-US" dirty="0" smtClean="0"/>
              <a:t>A</a:t>
            </a:r>
            <a:r>
              <a:rPr lang="en-GB" dirty="0" err="1" smtClean="0"/>
              <a:t>d</a:t>
            </a:r>
            <a:r>
              <a:rPr lang="en-GB" dirty="0" smtClean="0"/>
              <a:t> hoc </a:t>
            </a:r>
            <a:r>
              <a:rPr lang="en-GB" dirty="0" err="1" smtClean="0"/>
              <a:t>Rsep</a:t>
            </a:r>
            <a:r>
              <a:rPr lang="en-GB" dirty="0" smtClean="0"/>
              <a:t>=1.3 match theory and exp.</a:t>
            </a:r>
          </a:p>
          <a:p>
            <a:pPr lvl="1"/>
            <a:r>
              <a:rPr lang="en-US" dirty="0" smtClean="0"/>
              <a:t>T</a:t>
            </a:r>
            <a:r>
              <a:rPr lang="en-GB" dirty="0" err="1" smtClean="0"/>
              <a:t>evatron</a:t>
            </a:r>
            <a:r>
              <a:rPr lang="en-GB" dirty="0" smtClean="0"/>
              <a:t> Run I legacy</a:t>
            </a:r>
          </a:p>
          <a:p>
            <a:r>
              <a:rPr lang="en-GB" dirty="0" smtClean="0"/>
              <a:t>KT</a:t>
            </a:r>
          </a:p>
          <a:p>
            <a:pPr lvl="1"/>
            <a:r>
              <a:rPr lang="en-US" dirty="0" smtClean="0"/>
              <a:t>C</a:t>
            </a:r>
            <a:r>
              <a:rPr lang="en-GB" dirty="0" err="1" smtClean="0"/>
              <a:t>luster</a:t>
            </a:r>
            <a:r>
              <a:rPr lang="en-GB" dirty="0" smtClean="0"/>
              <a:t> together calorimeter towers by their Kt proximity</a:t>
            </a:r>
          </a:p>
          <a:p>
            <a:pPr lvl="1"/>
            <a:r>
              <a:rPr lang="en-GB" dirty="0" smtClean="0"/>
              <a:t>Infrared stable (no </a:t>
            </a:r>
            <a:r>
              <a:rPr lang="en-GB" dirty="0" err="1" smtClean="0"/>
              <a:t>spliting</a:t>
            </a:r>
            <a:r>
              <a:rPr lang="en-GB" dirty="0" smtClean="0"/>
              <a:t>/merging)</a:t>
            </a:r>
          </a:p>
          <a:p>
            <a:pPr lvl="1"/>
            <a:r>
              <a:rPr lang="en-US" dirty="0" smtClean="0"/>
              <a:t>N</a:t>
            </a:r>
            <a:r>
              <a:rPr lang="en-GB" dirty="0" err="1" smtClean="0"/>
              <a:t>o</a:t>
            </a:r>
            <a:r>
              <a:rPr lang="en-GB" dirty="0" smtClean="0"/>
              <a:t> clusters left out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underlying event contribution unclear</a:t>
            </a:r>
          </a:p>
          <a:p>
            <a:pPr lvl="1"/>
            <a:r>
              <a:rPr lang="en-US" dirty="0" smtClean="0">
                <a:sym typeface="Wingdings"/>
              </a:rPr>
              <a:t>Favored choice at </a:t>
            </a:r>
            <a:r>
              <a:rPr lang="en-US" dirty="0" err="1" smtClean="0">
                <a:sym typeface="Wingdings"/>
              </a:rPr>
              <a:t>hadron-hadron</a:t>
            </a:r>
            <a:r>
              <a:rPr lang="en-US" dirty="0" smtClean="0">
                <a:sym typeface="Wingdings"/>
              </a:rPr>
              <a:t> colliders</a:t>
            </a:r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r="48129"/>
          <a:stretch>
            <a:fillRect/>
          </a:stretch>
        </p:blipFill>
        <p:spPr>
          <a:xfrm>
            <a:off x="5719316" y="1417638"/>
            <a:ext cx="3424684" cy="48133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Jet Fractions</a:t>
            </a:r>
            <a:endParaRPr lang="en-US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600200"/>
            <a:ext cx="46482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To define a fraction f</a:t>
            </a:r>
            <a:r>
              <a:rPr lang="en-US" baseline="-25000" dirty="0" smtClean="0"/>
              <a:t>n</a:t>
            </a:r>
            <a:r>
              <a:rPr lang="en-US" dirty="0" smtClean="0"/>
              <a:t> of </a:t>
            </a:r>
            <a:r>
              <a:rPr lang="en-US" dirty="0" err="1" smtClean="0"/>
              <a:t>n</a:t>
            </a:r>
            <a:r>
              <a:rPr lang="en-US" dirty="0" smtClean="0"/>
              <a:t>-jet final states (</a:t>
            </a:r>
            <a:r>
              <a:rPr lang="en-US" dirty="0" err="1" smtClean="0"/>
              <a:t>n</a:t>
            </a:r>
            <a:r>
              <a:rPr lang="en-US" dirty="0" smtClean="0"/>
              <a:t>=2,3,4…), must specify the jet algorithm</a:t>
            </a:r>
          </a:p>
          <a:p>
            <a:r>
              <a:rPr lang="en-US" dirty="0" smtClean="0"/>
              <a:t>For a given jet algorithm the fraction f</a:t>
            </a:r>
            <a:r>
              <a:rPr lang="en-US" baseline="-25000" dirty="0" smtClean="0"/>
              <a:t>n</a:t>
            </a:r>
            <a:r>
              <a:rPr lang="en-US" dirty="0" smtClean="0"/>
              <a:t> </a:t>
            </a:r>
            <a:r>
              <a:rPr lang="en-US" b="1" dirty="0" smtClean="0"/>
              <a:t>depends on the jet resolution (here </a:t>
            </a:r>
            <a:r>
              <a:rPr lang="en-US" b="1" dirty="0" err="1" smtClean="0"/>
              <a:t>y</a:t>
            </a:r>
            <a:r>
              <a:rPr lang="en-US" b="1" baseline="-25000" dirty="0" err="1" smtClean="0"/>
              <a:t>cut</a:t>
            </a:r>
            <a:r>
              <a:rPr lang="en-US" b="1" dirty="0" smtClean="0"/>
              <a:t>)</a:t>
            </a:r>
            <a:endParaRPr lang="en-US" b="1" dirty="0" smtClean="0"/>
          </a:p>
          <a:p>
            <a:r>
              <a:rPr lang="en-US" i="1" dirty="0" smtClean="0"/>
              <a:t>Jets </a:t>
            </a:r>
            <a:r>
              <a:rPr lang="en-US" i="1" dirty="0" smtClean="0"/>
              <a:t>are not directly associated to </a:t>
            </a:r>
            <a:r>
              <a:rPr lang="en-US" i="1" dirty="0" err="1" smtClean="0"/>
              <a:t>partons</a:t>
            </a:r>
            <a:r>
              <a:rPr lang="en-US" i="1" dirty="0" smtClean="0"/>
              <a:t> in the hard process</a:t>
            </a:r>
            <a:endParaRPr lang="en-US" i="1" dirty="0" smtClean="0"/>
          </a:p>
          <a:p>
            <a:r>
              <a:rPr lang="en-US" dirty="0" smtClean="0"/>
              <a:t>Jet </a:t>
            </a:r>
            <a:r>
              <a:rPr lang="en-US" dirty="0" smtClean="0"/>
              <a:t>fractions were well simulated at LEP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6400"/>
            <a:ext cx="40386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t="8428"/>
          <a:stretch>
            <a:fillRect/>
          </a:stretch>
        </p:blipFill>
        <p:spPr bwMode="auto">
          <a:xfrm>
            <a:off x="304800" y="1219200"/>
            <a:ext cx="83820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57200" y="6305490"/>
            <a:ext cx="8250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The same algorithm is run between the theory, JETRAD, and the Experiment</a:t>
            </a:r>
            <a:endParaRPr lang="en-GB" sz="20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Inclusive Jets at </a:t>
            </a:r>
            <a:r>
              <a:rPr kumimoji="0" lang="en-US" sz="4400" b="1" i="0" u="sng" strike="noStrike" kern="1200" cap="none" spc="0" normalizeH="0" baseline="0" noProof="0" dirty="0" err="1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Tevatron</a:t>
            </a:r>
            <a:endParaRPr kumimoji="0" lang="en-US" sz="4400" b="1" i="0" u="sng" strike="noStrike" kern="1200" cap="none" spc="0" normalizeH="0" baseline="0" noProof="0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Event Shape Variables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323850" y="1268413"/>
            <a:ext cx="10810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Symbol" pitchFamily="-97" charset="2"/>
              <a:buNone/>
            </a:pPr>
            <a:r>
              <a:rPr lang="en-US" sz="2000" b="1" i="1">
                <a:latin typeface="Helvetica" pitchFamily="-97" charset="0"/>
                <a:ea typeface="宋体" pitchFamily="-97" charset="-122"/>
                <a:cs typeface="宋体" pitchFamily="-97" charset="-122"/>
              </a:rPr>
              <a:t>Thrust</a:t>
            </a:r>
          </a:p>
        </p:txBody>
      </p:sp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6884988" y="2565400"/>
          <a:ext cx="1863725" cy="1050925"/>
        </p:xfrm>
        <a:graphic>
          <a:graphicData uri="http://schemas.openxmlformats.org/presentationml/2006/ole">
            <p:oleObj spid="_x0000_s63490" name="Equation" r:id="rId4" imgW="990360" imgH="558720" progId="Equation.3">
              <p:embed/>
            </p:oleObj>
          </a:graphicData>
        </a:graphic>
      </p:graphicFrame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6237288" y="4005263"/>
          <a:ext cx="2655887" cy="995362"/>
        </p:xfrm>
        <a:graphic>
          <a:graphicData uri="http://schemas.openxmlformats.org/presentationml/2006/ole">
            <p:oleObj spid="_x0000_s63491" name="Equation" r:id="rId5" imgW="1422360" imgH="533160" progId="Equation.3">
              <p:embed/>
            </p:oleObj>
          </a:graphicData>
        </a:graphic>
      </p:graphicFrame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250825" y="3505200"/>
            <a:ext cx="7488238" cy="30162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Symbol" pitchFamily="-97" charset="2"/>
              <a:buChar char="·"/>
            </a:pPr>
            <a:r>
              <a:rPr lang="en-US" sz="2000" dirty="0">
                <a:ea typeface="宋体" pitchFamily="-97" charset="-122"/>
                <a:cs typeface="宋体" pitchFamily="-97" charset="-122"/>
              </a:rPr>
              <a:t> Thrust: longitudinal momentum sum </a:t>
            </a:r>
            <a:endParaRPr lang="en-US" sz="1800" dirty="0">
              <a:ea typeface="宋体" pitchFamily="-97" charset="-122"/>
              <a:cs typeface="宋体" pitchFamily="-97" charset="-122"/>
            </a:endParaRPr>
          </a:p>
          <a:p>
            <a:pPr>
              <a:spcBef>
                <a:spcPct val="50000"/>
              </a:spcBef>
              <a:buFont typeface="Symbol" pitchFamily="-97" charset="2"/>
              <a:buChar char="·"/>
            </a:pPr>
            <a:r>
              <a:rPr lang="en-US" sz="2000" dirty="0">
                <a:ea typeface="宋体" pitchFamily="-97" charset="-122"/>
                <a:cs typeface="宋体" pitchFamily="-97" charset="-122"/>
              </a:rPr>
              <a:t> Broadening: transverse momentum sum</a:t>
            </a:r>
          </a:p>
          <a:p>
            <a:pPr>
              <a:spcBef>
                <a:spcPct val="50000"/>
              </a:spcBef>
              <a:buFont typeface="Symbol" pitchFamily="-97" charset="2"/>
              <a:buChar char="·"/>
            </a:pPr>
            <a:r>
              <a:rPr lang="en-US" sz="2000" dirty="0">
                <a:ea typeface="宋体" pitchFamily="-97" charset="-122"/>
                <a:cs typeface="宋体" pitchFamily="-97" charset="-122"/>
              </a:rPr>
              <a:t> Measured with </a:t>
            </a:r>
            <a:r>
              <a:rPr lang="en-US" sz="2000" dirty="0" err="1">
                <a:ea typeface="宋体" pitchFamily="-97" charset="-122"/>
                <a:cs typeface="宋体" pitchFamily="-97" charset="-122"/>
              </a:rPr>
              <a:t>n</a:t>
            </a:r>
            <a:r>
              <a:rPr lang="en-US" sz="2000" dirty="0">
                <a:ea typeface="宋体" pitchFamily="-97" charset="-122"/>
                <a:cs typeface="宋体" pitchFamily="-97" charset="-122"/>
              </a:rPr>
              <a:t> set to the thrust axis, and photon axis</a:t>
            </a:r>
          </a:p>
          <a:p>
            <a:pPr>
              <a:spcBef>
                <a:spcPct val="50000"/>
              </a:spcBef>
              <a:buFont typeface="Symbol" pitchFamily="-97" charset="2"/>
              <a:buChar char="·"/>
            </a:pPr>
            <a:r>
              <a:rPr lang="en-US" sz="2000" dirty="0">
                <a:ea typeface="宋体" pitchFamily="-97" charset="-122"/>
                <a:cs typeface="宋体" pitchFamily="-97" charset="-122"/>
              </a:rPr>
              <a:t> Jet Mass and C parameter: correlations of pairs of particles</a:t>
            </a:r>
          </a:p>
          <a:p>
            <a:pPr>
              <a:spcBef>
                <a:spcPct val="50000"/>
              </a:spcBef>
              <a:buFont typeface="Symbol" pitchFamily="-97" charset="2"/>
              <a:buNone/>
            </a:pPr>
            <a:r>
              <a:rPr lang="en-US" sz="2000" dirty="0">
                <a:ea typeface="宋体" pitchFamily="-97" charset="-122"/>
                <a:cs typeface="宋体" pitchFamily="-97" charset="-122"/>
              </a:rPr>
              <a:t>Infra-red safe and excellent probe of </a:t>
            </a:r>
            <a:r>
              <a:rPr lang="en-US" sz="2000" dirty="0" err="1">
                <a:ea typeface="宋体" pitchFamily="-97" charset="-122"/>
                <a:cs typeface="宋体" pitchFamily="-97" charset="-122"/>
              </a:rPr>
              <a:t>pQCD</a:t>
            </a:r>
            <a:r>
              <a:rPr lang="en-US" sz="2000" dirty="0">
                <a:ea typeface="宋体" pitchFamily="-97" charset="-122"/>
                <a:cs typeface="宋体" pitchFamily="-97" charset="-122"/>
              </a:rPr>
              <a:t> – use current region of </a:t>
            </a:r>
            <a:r>
              <a:rPr lang="en-US" sz="2000" dirty="0" err="1">
                <a:ea typeface="宋体" pitchFamily="-97" charset="-122"/>
                <a:cs typeface="宋体" pitchFamily="-97" charset="-122"/>
              </a:rPr>
              <a:t>Breit</a:t>
            </a:r>
            <a:r>
              <a:rPr lang="en-US" sz="2000" dirty="0">
                <a:ea typeface="宋体" pitchFamily="-97" charset="-122"/>
                <a:cs typeface="宋体" pitchFamily="-97" charset="-122"/>
              </a:rPr>
              <a:t>-frame in </a:t>
            </a:r>
            <a:r>
              <a:rPr lang="en-US" sz="2000" dirty="0" err="1">
                <a:ea typeface="宋体" pitchFamily="-97" charset="-122"/>
                <a:cs typeface="宋体" pitchFamily="-97" charset="-122"/>
              </a:rPr>
              <a:t>ep</a:t>
            </a:r>
            <a:r>
              <a:rPr lang="en-US" sz="2000" dirty="0">
                <a:ea typeface="宋体" pitchFamily="-97" charset="-122"/>
                <a:cs typeface="宋体" pitchFamily="-97" charset="-122"/>
              </a:rPr>
              <a:t>.</a:t>
            </a:r>
          </a:p>
          <a:p>
            <a:pPr>
              <a:spcBef>
                <a:spcPct val="50000"/>
              </a:spcBef>
              <a:buFont typeface="Symbol" pitchFamily="-97" charset="2"/>
              <a:buNone/>
            </a:pPr>
            <a:endParaRPr lang="en-US" sz="2000" dirty="0">
              <a:ea typeface="宋体" pitchFamily="-97" charset="-122"/>
              <a:cs typeface="宋体" pitchFamily="-97" charset="-122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44725" y="260350"/>
            <a:ext cx="2438400" cy="3108325"/>
            <a:chOff x="3264" y="1488"/>
            <a:chExt cx="1536" cy="1958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3264" y="1488"/>
              <a:ext cx="1536" cy="1776"/>
              <a:chOff x="3264" y="1488"/>
              <a:chExt cx="1536" cy="1776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3264" y="1488"/>
                <a:ext cx="1536" cy="1776"/>
                <a:chOff x="3264" y="1488"/>
                <a:chExt cx="1536" cy="1776"/>
              </a:xfrm>
            </p:grpSpPr>
            <p:graphicFrame>
              <p:nvGraphicFramePr>
                <p:cNvPr id="69642" name="Object 10"/>
                <p:cNvGraphicFramePr>
                  <a:graphicFrameLocks noChangeAspect="1"/>
                </p:cNvGraphicFramePr>
                <p:nvPr/>
              </p:nvGraphicFramePr>
              <p:xfrm>
                <a:off x="3766" y="1488"/>
                <a:ext cx="940" cy="1776"/>
              </p:xfrm>
              <a:graphic>
                <a:graphicData uri="http://schemas.openxmlformats.org/presentationml/2006/ole">
                  <p:oleObj spid="_x0000_s63494" name="Equation" r:id="rId6" imgW="114120" imgH="215640" progId="Equation.3">
                    <p:embed/>
                  </p:oleObj>
                </a:graphicData>
              </a:graphic>
            </p:graphicFrame>
            <p:sp>
              <p:nvSpPr>
                <p:cNvPr id="69643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264" y="2112"/>
                  <a:ext cx="1536" cy="986"/>
                </a:xfrm>
                <a:prstGeom prst="line">
                  <a:avLst/>
                </a:prstGeom>
                <a:noFill/>
                <a:ln w="25400">
                  <a:solidFill>
                    <a:srgbClr val="00008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44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3264" y="2157"/>
                  <a:ext cx="1365" cy="941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45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3264" y="2246"/>
                  <a:ext cx="1399" cy="85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4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264" y="2281"/>
                  <a:ext cx="1434" cy="807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9647" name="Line 15"/>
              <p:cNvSpPr>
                <a:spLocks noChangeShapeType="1"/>
              </p:cNvSpPr>
              <p:nvPr/>
            </p:nvSpPr>
            <p:spPr bwMode="auto">
              <a:xfrm flipV="1">
                <a:off x="3264" y="2336"/>
                <a:ext cx="1263" cy="76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3264" y="2236"/>
              <a:ext cx="519" cy="1210"/>
              <a:chOff x="3264" y="2236"/>
              <a:chExt cx="519" cy="1210"/>
            </a:xfrm>
          </p:grpSpPr>
          <p:sp>
            <p:nvSpPr>
              <p:cNvPr id="69649" name="Line 17"/>
              <p:cNvSpPr>
                <a:spLocks noChangeShapeType="1"/>
              </p:cNvSpPr>
              <p:nvPr/>
            </p:nvSpPr>
            <p:spPr bwMode="auto">
              <a:xfrm flipV="1">
                <a:off x="3264" y="2236"/>
                <a:ext cx="0" cy="852"/>
              </a:xfrm>
              <a:prstGeom prst="line">
                <a:avLst/>
              </a:prstGeom>
              <a:noFill/>
              <a:ln w="25400">
                <a:solidFill>
                  <a:srgbClr val="000080"/>
                </a:solidFill>
                <a:round/>
                <a:headEnd/>
                <a:tailEnd type="stealth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50" name="Line 18"/>
              <p:cNvSpPr>
                <a:spLocks noChangeShapeType="1"/>
              </p:cNvSpPr>
              <p:nvPr/>
            </p:nvSpPr>
            <p:spPr bwMode="auto">
              <a:xfrm>
                <a:off x="3264" y="3110"/>
                <a:ext cx="96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51" name="Line 19"/>
              <p:cNvSpPr>
                <a:spLocks noChangeShapeType="1"/>
              </p:cNvSpPr>
              <p:nvPr/>
            </p:nvSpPr>
            <p:spPr bwMode="auto">
              <a:xfrm>
                <a:off x="3264" y="3110"/>
                <a:ext cx="51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52" name="Line 20"/>
              <p:cNvSpPr>
                <a:spLocks noChangeShapeType="1"/>
              </p:cNvSpPr>
              <p:nvPr/>
            </p:nvSpPr>
            <p:spPr bwMode="auto">
              <a:xfrm flipV="1">
                <a:off x="3264" y="2684"/>
                <a:ext cx="0" cy="40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4606925" y="1843088"/>
            <a:ext cx="1493838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sz="1800" b="1">
                <a:solidFill>
                  <a:srgbClr val="000099"/>
                </a:solidFill>
                <a:latin typeface="Helvetica" pitchFamily="-97" charset="0"/>
              </a:rPr>
              <a:t>n for T</a:t>
            </a:r>
            <a:r>
              <a:rPr lang="en-US" sz="1800" b="1" baseline="-25000">
                <a:solidFill>
                  <a:srgbClr val="000099"/>
                </a:solidFill>
                <a:latin typeface="Helvetica" pitchFamily="-97" charset="0"/>
              </a:rPr>
              <a:t>T</a:t>
            </a:r>
            <a:r>
              <a:rPr lang="en-US" sz="1800" b="1">
                <a:solidFill>
                  <a:srgbClr val="000099"/>
                </a:solidFill>
                <a:latin typeface="Helvetica" pitchFamily="-97" charset="0"/>
              </a:rPr>
              <a:t> axis</a:t>
            </a:r>
          </a:p>
        </p:txBody>
      </p:sp>
      <p:sp>
        <p:nvSpPr>
          <p:cNvPr id="69656" name="Line 24"/>
          <p:cNvSpPr>
            <a:spLocks noChangeShapeType="1"/>
          </p:cNvSpPr>
          <p:nvPr/>
        </p:nvSpPr>
        <p:spPr bwMode="auto">
          <a:xfrm flipH="1" flipV="1">
            <a:off x="4606925" y="1387475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9657" name="Object 25"/>
          <p:cNvGraphicFramePr>
            <a:graphicFrameLocks noChangeAspect="1"/>
          </p:cNvGraphicFramePr>
          <p:nvPr/>
        </p:nvGraphicFramePr>
        <p:xfrm>
          <a:off x="6067425" y="1196975"/>
          <a:ext cx="2825750" cy="1039813"/>
        </p:xfrm>
        <a:graphic>
          <a:graphicData uri="http://schemas.openxmlformats.org/presentationml/2006/ole">
            <p:oleObj spid="_x0000_s63492" name="Equation" r:id="rId7" imgW="1346040" imgH="495000" progId="Equation.3">
              <p:embed/>
            </p:oleObj>
          </a:graphicData>
        </a:graphic>
      </p:graphicFrame>
      <p:graphicFrame>
        <p:nvGraphicFramePr>
          <p:cNvPr id="69658" name="Object 26"/>
          <p:cNvGraphicFramePr>
            <a:graphicFrameLocks noChangeAspect="1"/>
          </p:cNvGraphicFramePr>
          <p:nvPr/>
        </p:nvGraphicFramePr>
        <p:xfrm>
          <a:off x="4703763" y="2606675"/>
          <a:ext cx="1884362" cy="1076325"/>
        </p:xfrm>
        <a:graphic>
          <a:graphicData uri="http://schemas.openxmlformats.org/presentationml/2006/ole">
            <p:oleObj spid="_x0000_s63493" name="Equation" r:id="rId8" imgW="88884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ymbol" charset="2"/>
                <a:cs typeface="Symbol" charset="2"/>
              </a:rPr>
              <a:t>a</a:t>
            </a:r>
            <a:r>
              <a:rPr lang="en-US" b="1" u="sng" baseline="-25000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Symbol" charset="2"/>
              </a:rPr>
              <a:t>s</a:t>
            </a:r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running: </a:t>
            </a:r>
            <a:r>
              <a:rPr lang="en-US" b="1" u="sng" dirty="0" err="1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en-US" b="1" u="sng" dirty="0" err="1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enormalisation</a:t>
            </a:r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Group Equation (I)</a:t>
            </a:r>
            <a:endParaRPr lang="en-US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magnitude of the </a:t>
            </a:r>
            <a:r>
              <a:rPr lang="en-US" dirty="0" err="1" smtClean="0"/>
              <a:t>colour</a:t>
            </a:r>
            <a:r>
              <a:rPr lang="en-US" dirty="0" smtClean="0"/>
              <a:t> charge is modified by</a:t>
            </a:r>
          </a:p>
          <a:p>
            <a:pPr>
              <a:buNone/>
            </a:pPr>
            <a:r>
              <a:rPr lang="en-US" dirty="0" err="1" smtClean="0"/>
              <a:t>antiscreening</a:t>
            </a:r>
            <a:endParaRPr lang="en-US" dirty="0" smtClean="0"/>
          </a:p>
          <a:p>
            <a:r>
              <a:rPr lang="en-US" dirty="0" smtClean="0"/>
              <a:t>The gluon propagator    is modified to                at Next Leading Order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Writing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s</a:t>
            </a:r>
            <a:r>
              <a:rPr lang="en-US" dirty="0" smtClean="0"/>
              <a:t> as a function of g</a:t>
            </a:r>
            <a:r>
              <a:rPr lang="en-US" baseline="-25000" dirty="0" smtClean="0"/>
              <a:t>S0</a:t>
            </a:r>
            <a:r>
              <a:rPr lang="en-US" dirty="0" smtClean="0"/>
              <a:t> at a given order gives: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We expect 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/>
              <a:t>S</a:t>
            </a:r>
            <a:r>
              <a:rPr lang="en-US" dirty="0" smtClean="0"/>
              <a:t> will run with Q</a:t>
            </a:r>
            <a:r>
              <a:rPr lang="en-US" baseline="30000" dirty="0" smtClean="0"/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049" y="3246437"/>
            <a:ext cx="6482151" cy="1325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240" y="2317750"/>
            <a:ext cx="291360" cy="882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l="7746"/>
          <a:stretch>
            <a:fillRect/>
          </a:stretch>
        </p:blipFill>
        <p:spPr>
          <a:xfrm>
            <a:off x="5943600" y="2286000"/>
            <a:ext cx="1143000" cy="846344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429000" y="5162550"/>
            <a:ext cx="3124200" cy="78105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scale dependence of an observable I in QCD is: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μ</a:t>
            </a:r>
            <a:r>
              <a:rPr lang="en-US" dirty="0" smtClean="0"/>
              <a:t>, a reference scale</a:t>
            </a:r>
          </a:p>
          <a:p>
            <a:r>
              <a:rPr lang="en-US" dirty="0" smtClean="0"/>
              <a:t>At sufficiently low Q</a:t>
            </a:r>
            <a:r>
              <a:rPr lang="en-US" baseline="30000" dirty="0" smtClean="0"/>
              <a:t>2</a:t>
            </a:r>
            <a:r>
              <a:rPr lang="en-US" dirty="0" smtClean="0"/>
              <a:t>, the effective coupling becomes large The scale at which this happens is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Then: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/>
              <a:t>S</a:t>
            </a:r>
            <a:r>
              <a:rPr lang="en-US" dirty="0" smtClean="0"/>
              <a:t> (Q</a:t>
            </a:r>
            <a:r>
              <a:rPr lang="en-US" baseline="30000" dirty="0" smtClean="0"/>
              <a:t>2</a:t>
            </a:r>
            <a:r>
              <a:rPr lang="en-US" dirty="0" smtClean="0"/>
              <a:t>) decreases with increasing Q</a:t>
            </a:r>
            <a:r>
              <a:rPr lang="en-US" baseline="30000" dirty="0" smtClean="0"/>
              <a:t>2 </a:t>
            </a:r>
            <a:r>
              <a:rPr lang="en-US" dirty="0" smtClean="0"/>
              <a:t>and is small for short distance interactions</a:t>
            </a:r>
          </a:p>
          <a:p>
            <a:r>
              <a:rPr lang="en-US" dirty="0" smtClean="0"/>
              <a:t>for Q</a:t>
            </a:r>
            <a:r>
              <a:rPr lang="en-US" baseline="30000" dirty="0" smtClean="0"/>
              <a:t>2</a:t>
            </a:r>
            <a:r>
              <a:rPr lang="en-US" dirty="0" smtClean="0"/>
              <a:t> &gt;&gt;  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baseline="30000" dirty="0" smtClean="0"/>
              <a:t>2</a:t>
            </a:r>
            <a:r>
              <a:rPr lang="en-US" dirty="0" smtClean="0"/>
              <a:t>, </a:t>
            </a:r>
            <a:r>
              <a:rPr lang="en-US" dirty="0" err="1" smtClean="0"/>
              <a:t>perturbative</a:t>
            </a:r>
            <a:r>
              <a:rPr lang="en-US" dirty="0" smtClean="0"/>
              <a:t> description in terms of quarks and gluons interacting weakly is possible</a:t>
            </a:r>
          </a:p>
          <a:p>
            <a:r>
              <a:rPr lang="en-US" dirty="0" smtClean="0"/>
              <a:t>for Q</a:t>
            </a:r>
            <a:r>
              <a:rPr lang="en-US" baseline="30000" dirty="0" smtClean="0"/>
              <a:t>2</a:t>
            </a:r>
            <a:r>
              <a:rPr lang="en-US" dirty="0" smtClean="0"/>
              <a:t> ~ 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baseline="30000" dirty="0" smtClean="0"/>
              <a:t>2</a:t>
            </a:r>
            <a:r>
              <a:rPr lang="en-US" dirty="0" smtClean="0"/>
              <a:t>, the quarks and gluons are tightly bound in </a:t>
            </a:r>
            <a:r>
              <a:rPr lang="en-US" dirty="0" err="1" smtClean="0"/>
              <a:t>hadronic</a:t>
            </a:r>
            <a:r>
              <a:rPr lang="en-US" dirty="0" smtClean="0"/>
              <a:t> states and perturbation theory is inapplicable</a:t>
            </a:r>
          </a:p>
          <a:p>
            <a:r>
              <a:rPr lang="en-US" dirty="0" smtClean="0"/>
              <a:t>The important parameter  is not predicted by theory and must be determined by experiment. Recent measurements give                          </a:t>
            </a:r>
            <a:r>
              <a:rPr lang="en-US" dirty="0" err="1" smtClean="0"/>
              <a:t>MeV</a:t>
            </a:r>
            <a:endParaRPr lang="en-US" dirty="0" smtClean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819400" y="1535684"/>
            <a:ext cx="3567113" cy="597916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398712" y="2971800"/>
            <a:ext cx="3773488" cy="634997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971800" y="3733800"/>
            <a:ext cx="2909888" cy="660114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705600" y="6439962"/>
            <a:ext cx="1081088" cy="26563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ymbol" charset="2"/>
                <a:ea typeface="+mj-ea"/>
                <a:cs typeface="Symbol" charset="2"/>
              </a:rPr>
              <a:t>a</a:t>
            </a:r>
            <a:r>
              <a:rPr kumimoji="0" lang="en-US" sz="4400" b="1" i="0" u="sng" strike="noStrike" kern="1200" cap="none" spc="0" normalizeH="0" baseline="-25000" noProof="0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j-ea"/>
                <a:cs typeface="Symbol" charset="2"/>
              </a:rPr>
              <a:t>s</a:t>
            </a:r>
            <a:r>
              <a:rPr kumimoji="0" lang="en-US" sz="4400" b="1" i="0" u="sng" strike="noStrike" kern="1200" cap="none" spc="0" normalizeH="0" baseline="0" noProof="0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running: </a:t>
            </a:r>
            <a:r>
              <a:rPr kumimoji="0" lang="en-US" sz="4400" b="1" i="0" u="sng" strike="noStrike" kern="1200" cap="none" spc="0" normalizeH="0" baseline="0" noProof="0" dirty="0" err="1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Renormalisation</a:t>
            </a:r>
            <a:r>
              <a:rPr kumimoji="0" lang="en-US" sz="4400" b="1" i="0" u="sng" strike="noStrike" kern="1200" cap="none" spc="0" normalizeH="0" baseline="0" noProof="0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Group Equation (II)</a:t>
            </a:r>
            <a:endParaRPr kumimoji="0" lang="en-US" sz="4400" b="1" i="0" u="sng" strike="noStrike" kern="1200" cap="none" spc="0" normalizeH="0" baseline="0" noProof="0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50521" y="4226123"/>
            <a:ext cx="36767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Symbol" charset="2"/>
                <a:cs typeface="Symbol" charset="2"/>
              </a:rPr>
              <a:t>L</a:t>
            </a:r>
            <a:r>
              <a:rPr lang="en-GB" sz="1400" baseline="30000" dirty="0" smtClean="0">
                <a:latin typeface="Symbol" charset="2"/>
                <a:cs typeface="Symbol" charset="2"/>
              </a:rPr>
              <a:t>2</a:t>
            </a:r>
            <a:endParaRPr lang="en-GB" sz="1400" baseline="30000" dirty="0">
              <a:latin typeface="Symbol" charset="2"/>
              <a:cs typeface="Symbol" charset="2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Measurement of </a:t>
            </a:r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ymbol" charset="2"/>
                <a:cs typeface="Symbol" charset="2"/>
              </a:rPr>
              <a:t>a</a:t>
            </a:r>
            <a:r>
              <a:rPr lang="en-US" b="1" u="sng" baseline="-25000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Symbol" charset="2"/>
              </a:rPr>
              <a:t>s</a:t>
            </a:r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Symbol" charset="2"/>
              </a:rPr>
              <a:t> (I)</a:t>
            </a:r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/>
              <a:t>S</a:t>
            </a:r>
            <a:r>
              <a:rPr lang="en-US" dirty="0" smtClean="0"/>
              <a:t> is one of the fundamental parameters of QCD</a:t>
            </a:r>
          </a:p>
          <a:p>
            <a:r>
              <a:rPr lang="en-US" dirty="0" smtClean="0"/>
              <a:t>The value of 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/>
              <a:t>S</a:t>
            </a:r>
            <a:r>
              <a:rPr lang="en-US" dirty="0" smtClean="0"/>
              <a:t> is not predicted by theory</a:t>
            </a:r>
          </a:p>
          <a:p>
            <a:r>
              <a:rPr lang="en-US" dirty="0" smtClean="0"/>
              <a:t>To obtain a high precision, the combination of many measurements must be performed to reduce the uncertainties</a:t>
            </a:r>
          </a:p>
          <a:p>
            <a:r>
              <a:rPr lang="en-US" dirty="0" smtClean="0"/>
              <a:t>Measurements as precise as possible: using phase space where </a:t>
            </a:r>
            <a:r>
              <a:rPr lang="en-US" dirty="0" err="1" smtClean="0"/>
              <a:t>perturbative</a:t>
            </a:r>
            <a:r>
              <a:rPr lang="en-US" dirty="0" smtClean="0"/>
              <a:t> QCD </a:t>
            </a:r>
            <a:r>
              <a:rPr lang="en-US" dirty="0" smtClean="0"/>
              <a:t>predictions</a:t>
            </a:r>
            <a:r>
              <a:rPr lang="en-US" dirty="0" smtClean="0"/>
              <a:t> are least </a:t>
            </a:r>
            <a:r>
              <a:rPr lang="en-US" dirty="0" smtClean="0"/>
              <a:t>affected by theoretical uncertainties</a:t>
            </a:r>
          </a:p>
          <a:p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/>
              <a:t>S</a:t>
            </a:r>
            <a:r>
              <a:rPr lang="en-US" dirty="0" smtClean="0"/>
              <a:t> has been measured</a:t>
            </a:r>
            <a:r>
              <a:rPr lang="en-US" dirty="0" smtClean="0"/>
              <a:t> using </a:t>
            </a:r>
            <a:r>
              <a:rPr lang="en-US" dirty="0" smtClean="0"/>
              <a:t>different methods:</a:t>
            </a:r>
            <a:endParaRPr lang="en-US" dirty="0" smtClean="0"/>
          </a:p>
          <a:p>
            <a:pPr lvl="1"/>
            <a:r>
              <a:rPr lang="en-US" dirty="0" smtClean="0"/>
              <a:t>(DIS): Dijet </a:t>
            </a:r>
            <a:r>
              <a:rPr lang="en-US" dirty="0" smtClean="0"/>
              <a:t>cross sections in the </a:t>
            </a:r>
            <a:r>
              <a:rPr lang="en-US" dirty="0" err="1" smtClean="0"/>
              <a:t>Breit</a:t>
            </a:r>
            <a:r>
              <a:rPr lang="en-US" dirty="0" smtClean="0"/>
              <a:t> Frame at high </a:t>
            </a:r>
            <a:r>
              <a:rPr lang="en-US" dirty="0" smtClean="0"/>
              <a:t>Q</a:t>
            </a:r>
            <a:r>
              <a:rPr lang="en-US" baseline="30000" dirty="0" smtClean="0"/>
              <a:t>2 </a:t>
            </a:r>
            <a:r>
              <a:rPr lang="en-US" dirty="0" smtClean="0"/>
              <a:t>,Inclusive </a:t>
            </a:r>
            <a:r>
              <a:rPr lang="en-US" dirty="0" smtClean="0"/>
              <a:t>jet cross sections in the </a:t>
            </a:r>
            <a:r>
              <a:rPr lang="en-US" dirty="0" err="1" smtClean="0"/>
              <a:t>Breit</a:t>
            </a:r>
            <a:r>
              <a:rPr lang="en-US" dirty="0" smtClean="0"/>
              <a:t> frame at high </a:t>
            </a:r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, (DIS) NLO QCD combined fit to inclusive NC DIS measurements (F</a:t>
            </a:r>
            <a:r>
              <a:rPr lang="en-US" baseline="-25000" dirty="0" smtClean="0"/>
              <a:t>2</a:t>
            </a:r>
            <a:r>
              <a:rPr lang="en-US" dirty="0" smtClean="0"/>
              <a:t>) to obtain simultaneously the </a:t>
            </a:r>
            <a:r>
              <a:rPr lang="en-US" dirty="0" err="1" smtClean="0"/>
              <a:t>pPDFs</a:t>
            </a:r>
            <a:r>
              <a:rPr lang="en-US" dirty="0" smtClean="0"/>
              <a:t> and 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/>
              <a:t>S</a:t>
            </a:r>
            <a:r>
              <a:rPr lang="en-US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ee</a:t>
            </a:r>
            <a:r>
              <a:rPr lang="en-US" dirty="0" smtClean="0"/>
              <a:t>)</a:t>
            </a:r>
            <a:r>
              <a:rPr lang="en-US" dirty="0" smtClean="0"/>
              <a:t>: Internal </a:t>
            </a:r>
            <a:r>
              <a:rPr lang="en-US" dirty="0" smtClean="0"/>
              <a:t>structure of </a:t>
            </a:r>
            <a:r>
              <a:rPr lang="en-US" dirty="0" smtClean="0"/>
              <a:t>jets, </a:t>
            </a:r>
            <a:r>
              <a:rPr lang="en-US" dirty="0" smtClean="0"/>
              <a:t>jet </a:t>
            </a:r>
            <a:r>
              <a:rPr lang="en-US" dirty="0" smtClean="0"/>
              <a:t>shape, </a:t>
            </a:r>
            <a:r>
              <a:rPr lang="en-US" dirty="0" err="1" smtClean="0">
                <a:latin typeface="Symbol" charset="2"/>
                <a:cs typeface="Symbol" charset="2"/>
              </a:rPr>
              <a:t>t</a:t>
            </a:r>
            <a:r>
              <a:rPr lang="en-US" dirty="0" smtClean="0"/>
              <a:t> decay…</a:t>
            </a:r>
          </a:p>
          <a:p>
            <a:pPr lvl="1"/>
            <a:r>
              <a:rPr lang="en-US" dirty="0" smtClean="0"/>
              <a:t>(pp colliders): Inclusive jet cross section, W decay…</a:t>
            </a:r>
            <a:endParaRPr lang="en-US" dirty="0" smtClean="0"/>
          </a:p>
          <a:p>
            <a:r>
              <a:rPr lang="en-US" dirty="0" smtClean="0"/>
              <a:t>Independent methods give results consistent with each other and the world average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Method to determine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/>
              <a:t>S</a:t>
            </a:r>
            <a:r>
              <a:rPr lang="en-US" dirty="0" smtClean="0"/>
              <a:t> </a:t>
            </a:r>
            <a:r>
              <a:rPr lang="en-US" dirty="0" smtClean="0"/>
              <a:t>is usually to make a measurement which is sensitive to it and perform a fit with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/>
              <a:t>S</a:t>
            </a:r>
            <a:r>
              <a:rPr lang="en-US" dirty="0" smtClean="0"/>
              <a:t> </a:t>
            </a:r>
            <a:r>
              <a:rPr lang="en-US" dirty="0" smtClean="0"/>
              <a:t>as the free parameter</a:t>
            </a:r>
          </a:p>
          <a:p>
            <a:r>
              <a:rPr lang="en-US" dirty="0" smtClean="0"/>
              <a:t>In recent years, much progress on the </a:t>
            </a:r>
            <a:r>
              <a:rPr lang="en-US" dirty="0" err="1" smtClean="0"/>
              <a:t>developement</a:t>
            </a:r>
            <a:r>
              <a:rPr lang="en-US" dirty="0" smtClean="0"/>
              <a:t> of process and observable independent algorithms that allow complete and analytical cancellation of soft and collinear singularities encountered in the calculation of the NLO cross sections</a:t>
            </a:r>
            <a:endParaRPr lang="en-US" dirty="0" smtClean="0"/>
          </a:p>
          <a:p>
            <a:r>
              <a:rPr lang="en-US" dirty="0" smtClean="0"/>
              <a:t>Restricting </a:t>
            </a:r>
            <a:r>
              <a:rPr lang="en-US" dirty="0" smtClean="0"/>
              <a:t>the measurements to a high-Q</a:t>
            </a:r>
            <a:r>
              <a:rPr lang="en-US" baseline="30000" dirty="0" smtClean="0"/>
              <a:t>2</a:t>
            </a:r>
            <a:r>
              <a:rPr lang="en-US" dirty="0" smtClean="0"/>
              <a:t> kinematic region:</a:t>
            </a:r>
          </a:p>
          <a:p>
            <a:pPr lvl="1"/>
            <a:r>
              <a:rPr lang="en-US" dirty="0" smtClean="0"/>
              <a:t>Avoids large </a:t>
            </a:r>
            <a:r>
              <a:rPr lang="en-US" dirty="0" err="1" smtClean="0"/>
              <a:t>renormalisation</a:t>
            </a:r>
            <a:r>
              <a:rPr lang="en-US" dirty="0" smtClean="0"/>
              <a:t>-scale dependence of NLO QCD </a:t>
            </a:r>
            <a:r>
              <a:rPr lang="en-US" dirty="0" err="1" smtClean="0"/>
              <a:t>dijet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 at low Q2 (20-50 % for 10 &lt; Q</a:t>
            </a:r>
            <a:r>
              <a:rPr lang="en-US" baseline="30000" dirty="0" smtClean="0"/>
              <a:t>2</a:t>
            </a:r>
            <a:r>
              <a:rPr lang="en-US" dirty="0" smtClean="0"/>
              <a:t> &lt; 100 GeV2)</a:t>
            </a:r>
          </a:p>
          <a:p>
            <a:pPr lvl="1"/>
            <a:r>
              <a:rPr lang="en-US" dirty="0" smtClean="0"/>
              <a:t>Reduces uncertainty due to the </a:t>
            </a:r>
            <a:r>
              <a:rPr lang="en-US" dirty="0" err="1" smtClean="0"/>
              <a:t>pPDFs</a:t>
            </a:r>
            <a:r>
              <a:rPr lang="en-US" dirty="0" smtClean="0"/>
              <a:t> (esp. gluon density)</a:t>
            </a:r>
          </a:p>
          <a:p>
            <a:pPr lvl="1"/>
            <a:r>
              <a:rPr lang="en-US" dirty="0" smtClean="0"/>
              <a:t>Improves the reconstruction of the boost in the </a:t>
            </a:r>
            <a:r>
              <a:rPr lang="en-US" dirty="0" err="1" smtClean="0"/>
              <a:t>Breit</a:t>
            </a:r>
            <a:r>
              <a:rPr lang="en-US" dirty="0" smtClean="0"/>
              <a:t> frame</a:t>
            </a:r>
          </a:p>
          <a:p>
            <a:r>
              <a:rPr lang="en-US" dirty="0" smtClean="0"/>
              <a:t>Asymmetric cuts on E</a:t>
            </a:r>
            <a:r>
              <a:rPr lang="en-US" baseline="-25000" dirty="0" smtClean="0"/>
              <a:t>T</a:t>
            </a:r>
            <a:r>
              <a:rPr lang="en-US" dirty="0" smtClean="0"/>
              <a:t> (jets) avoid infrared sensitive regions where </a:t>
            </a:r>
            <a:r>
              <a:rPr lang="en-US" dirty="0" err="1" smtClean="0"/>
              <a:t>behaviour</a:t>
            </a:r>
            <a:r>
              <a:rPr lang="en-US" dirty="0" smtClean="0"/>
              <a:t> of  predicted by NLO QCD programs unphysical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Measurement of </a:t>
            </a:r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ymbol" charset="2"/>
                <a:cs typeface="Symbol" charset="2"/>
              </a:rPr>
              <a:t>a</a:t>
            </a:r>
            <a:r>
              <a:rPr lang="en-US" b="1" u="sng" baseline="-25000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Symbol" charset="2"/>
              </a:rPr>
              <a:t>s</a:t>
            </a:r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Symbol" charset="2"/>
              </a:rPr>
              <a:t> (II)</a:t>
            </a:r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ymbol" charset="2"/>
                <a:cs typeface="Symbol" charset="2"/>
              </a:rPr>
              <a:t>a</a:t>
            </a:r>
            <a:r>
              <a:rPr lang="en-US" b="1" u="sng" baseline="-25000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Symbol" charset="2"/>
              </a:rPr>
              <a:t>s </a:t>
            </a:r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Symbol" charset="2"/>
              </a:rPr>
              <a:t>from </a:t>
            </a:r>
            <a:r>
              <a:rPr lang="en-US" b="1" u="sng" dirty="0" err="1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Symbol" charset="2"/>
              </a:rPr>
              <a:t>dijets</a:t>
            </a:r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Symbol" charset="2"/>
              </a:rPr>
              <a:t> in DIS</a:t>
            </a:r>
            <a:endParaRPr lang="en-US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procedure to determine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baseline="-25000" dirty="0" smtClean="0">
                <a:cs typeface="Symbol" charset="2"/>
              </a:rPr>
              <a:t>s</a:t>
            </a:r>
            <a:r>
              <a:rPr lang="en-US" dirty="0" smtClean="0"/>
              <a:t>(M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Z</a:t>
            </a:r>
            <a:r>
              <a:rPr lang="en-US" dirty="0" smtClean="0"/>
              <a:t>) from the </a:t>
            </a:r>
            <a:r>
              <a:rPr lang="en-US" dirty="0" err="1" smtClean="0"/>
              <a:t>dijet</a:t>
            </a:r>
            <a:r>
              <a:rPr lang="en-US" dirty="0" smtClean="0"/>
              <a:t> fraction as a function of Q</a:t>
            </a:r>
            <a:r>
              <a:rPr lang="en-US" baseline="30000" dirty="0" smtClean="0"/>
              <a:t>2</a:t>
            </a:r>
            <a:r>
              <a:rPr lang="en-US" dirty="0" smtClean="0"/>
              <a:t>, R</a:t>
            </a:r>
            <a:r>
              <a:rPr lang="en-US" baseline="-25000" dirty="0" smtClean="0"/>
              <a:t>2+1</a:t>
            </a:r>
            <a:r>
              <a:rPr lang="en-US" dirty="0" smtClean="0"/>
              <a:t>(Q</a:t>
            </a:r>
            <a:r>
              <a:rPr lang="en-US" baseline="30000" dirty="0" smtClean="0"/>
              <a:t>2</a:t>
            </a:r>
            <a:r>
              <a:rPr lang="en-US" dirty="0" smtClean="0"/>
              <a:t>) was:</a:t>
            </a:r>
          </a:p>
          <a:p>
            <a:pPr lvl="1"/>
            <a:r>
              <a:rPr lang="en-US" dirty="0" smtClean="0"/>
              <a:t>NLO calculations were performed using three sets of the MBFIT </a:t>
            </a:r>
            <a:r>
              <a:rPr lang="en-US" dirty="0" err="1" smtClean="0"/>
              <a:t>pPDFs</a:t>
            </a:r>
            <a:r>
              <a:rPr lang="en-US" dirty="0" smtClean="0"/>
              <a:t> and the value of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baseline="-25000" dirty="0" smtClean="0">
                <a:cs typeface="Symbol" charset="2"/>
              </a:rPr>
              <a:t>s</a:t>
            </a:r>
            <a:r>
              <a:rPr lang="en-US" dirty="0" smtClean="0"/>
              <a:t> (M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Z</a:t>
            </a:r>
            <a:r>
              <a:rPr lang="en-US" dirty="0" smtClean="0"/>
              <a:t>) assumed in each calculation is that of the PDF set.</a:t>
            </a:r>
          </a:p>
          <a:p>
            <a:pPr lvl="1"/>
            <a:r>
              <a:rPr lang="en-US" dirty="0" smtClean="0"/>
              <a:t>These were used to </a:t>
            </a:r>
            <a:r>
              <a:rPr lang="en-US" dirty="0" err="1" smtClean="0"/>
              <a:t>parameterise</a:t>
            </a:r>
            <a:r>
              <a:rPr lang="en-US" dirty="0" smtClean="0"/>
              <a:t> the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baseline="-25000" dirty="0" smtClean="0">
                <a:cs typeface="Symbol" charset="2"/>
              </a:rPr>
              <a:t>s</a:t>
            </a:r>
            <a:r>
              <a:rPr lang="en-US" dirty="0" smtClean="0"/>
              <a:t>(M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Z</a:t>
            </a:r>
            <a:r>
              <a:rPr lang="en-US" dirty="0" smtClean="0"/>
              <a:t>) dependence of R</a:t>
            </a:r>
            <a:r>
              <a:rPr lang="en-US" baseline="-25000" dirty="0" smtClean="0"/>
              <a:t>2+1</a:t>
            </a:r>
            <a:r>
              <a:rPr lang="en-US" dirty="0" smtClean="0"/>
              <a:t>(Q</a:t>
            </a:r>
            <a:r>
              <a:rPr lang="en-US" baseline="30000" dirty="0" smtClean="0"/>
              <a:t>2</a:t>
            </a:r>
            <a:r>
              <a:rPr lang="en-US" dirty="0" smtClean="0"/>
              <a:t>) according to: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value of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baseline="-25000" dirty="0" smtClean="0">
                <a:cs typeface="Symbol" charset="2"/>
              </a:rPr>
              <a:t>s</a:t>
            </a:r>
            <a:r>
              <a:rPr lang="en-US" dirty="0" smtClean="0"/>
              <a:t> was then determine by a 2 fit to the </a:t>
            </a:r>
            <a:r>
              <a:rPr lang="en-US" dirty="0" err="1" smtClean="0"/>
              <a:t>parameterisation</a:t>
            </a:r>
            <a:r>
              <a:rPr lang="en-US" dirty="0" smtClean="0"/>
              <a:t> of the measured values.</a:t>
            </a:r>
          </a:p>
          <a:p>
            <a:r>
              <a:rPr lang="en-US" dirty="0" smtClean="0"/>
              <a:t>this procedure correctly handles the complete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baseline="-25000" dirty="0" smtClean="0">
                <a:cs typeface="Symbol" charset="2"/>
              </a:rPr>
              <a:t>s</a:t>
            </a:r>
            <a:r>
              <a:rPr lang="en-US" dirty="0" smtClean="0"/>
              <a:t> dependence on the NLO cross sections (explicit dependence on </a:t>
            </a:r>
            <a:r>
              <a:rPr lang="en-US" dirty="0" err="1" smtClean="0"/>
              <a:t>partonic</a:t>
            </a:r>
            <a:r>
              <a:rPr lang="en-US" dirty="0" smtClean="0"/>
              <a:t> implicit from</a:t>
            </a:r>
            <a:r>
              <a:rPr lang="en-US" dirty="0" smtClean="0"/>
              <a:t> </a:t>
            </a:r>
            <a:r>
              <a:rPr lang="en-US" dirty="0" err="1" smtClean="0"/>
              <a:t>PDFs</a:t>
            </a:r>
            <a:r>
              <a:rPr lang="en-US" dirty="0" smtClean="0"/>
              <a:t>) and preserves the correlation </a:t>
            </a:r>
            <a:r>
              <a:rPr lang="en-US" dirty="0" smtClean="0"/>
              <a:t>between 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/>
              <a:t>S</a:t>
            </a:r>
            <a:r>
              <a:rPr lang="en-US" dirty="0" smtClean="0"/>
              <a:t> </a:t>
            </a:r>
            <a:r>
              <a:rPr lang="en-US" dirty="0" smtClean="0"/>
              <a:t>and the </a:t>
            </a:r>
            <a:r>
              <a:rPr lang="en-US" dirty="0" err="1" smtClean="0"/>
              <a:t>PDFs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81200" y="3878464"/>
            <a:ext cx="5969000" cy="3966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9776"/>
            <a:ext cx="8229600" cy="79462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Ace and Quark Model</a:t>
            </a:r>
            <a:endParaRPr lang="en-US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11508"/>
            <a:ext cx="8610600" cy="2112892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The big number of particles indicates a possible more fundamental structure of matter</a:t>
            </a:r>
          </a:p>
          <a:p>
            <a:r>
              <a:rPr lang="en-US" dirty="0" smtClean="0"/>
              <a:t>In 1964 Gell-Mann and Zweig independently proposed that hadrons were composite particles built from three basic blocks now known as </a:t>
            </a:r>
            <a:r>
              <a:rPr lang="en-US" dirty="0" smtClean="0">
                <a:solidFill>
                  <a:srgbClr val="FF0000"/>
                </a:solidFill>
              </a:rPr>
              <a:t>up, down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FF0000"/>
                </a:solidFill>
              </a:rPr>
              <a:t> strange</a:t>
            </a:r>
          </a:p>
          <a:p>
            <a:r>
              <a:rPr lang="en-US" b="1" dirty="0" smtClean="0"/>
              <a:t>Mesons formed by </a:t>
            </a:r>
            <a:r>
              <a:rPr lang="en-US" b="1" dirty="0" err="1" smtClean="0"/>
              <a:t>qq</a:t>
            </a:r>
            <a:r>
              <a:rPr lang="en-US" dirty="0" smtClean="0"/>
              <a:t>, nine combinations available, octet and singlet</a:t>
            </a:r>
          </a:p>
          <a:p>
            <a:r>
              <a:rPr lang="en-US" b="1" dirty="0" smtClean="0"/>
              <a:t>Baryons formed by </a:t>
            </a:r>
            <a:r>
              <a:rPr lang="en-US" b="1" dirty="0" err="1" smtClean="0"/>
              <a:t>qqq</a:t>
            </a:r>
            <a:r>
              <a:rPr lang="en-US" dirty="0" smtClean="0"/>
              <a:t>, in SU(3)</a:t>
            </a:r>
            <a:r>
              <a:rPr lang="en-US" baseline="-25000" dirty="0" smtClean="0"/>
              <a:t>F</a:t>
            </a:r>
            <a:r>
              <a:rPr lang="en-US" dirty="0" smtClean="0"/>
              <a:t> only </a:t>
            </a:r>
            <a:r>
              <a:rPr lang="en-US" dirty="0" err="1" smtClean="0"/>
              <a:t>decuplets</a:t>
            </a:r>
            <a:r>
              <a:rPr lang="en-US" dirty="0" smtClean="0"/>
              <a:t>, octets and </a:t>
            </a:r>
            <a:r>
              <a:rPr lang="en-US" dirty="0" err="1" smtClean="0"/>
              <a:t>singlets</a:t>
            </a:r>
            <a:r>
              <a:rPr lang="en-US" dirty="0" smtClean="0"/>
              <a:t> available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19954" y="4373562"/>
            <a:ext cx="2866846" cy="2255838"/>
            <a:chOff x="783212" y="4373562"/>
            <a:chExt cx="2866846" cy="2255838"/>
          </a:xfrm>
        </p:grpSpPr>
        <p:pic>
          <p:nvPicPr>
            <p:cNvPr id="4" name="Picture 5" descr="6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3212" y="4373562"/>
              <a:ext cx="2519539" cy="2255838"/>
            </a:xfrm>
            <a:prstGeom prst="rect">
              <a:avLst/>
            </a:prstGeom>
            <a:noFill/>
          </p:spPr>
        </p:pic>
        <p:grpSp>
          <p:nvGrpSpPr>
            <p:cNvPr id="8" name="Group 7"/>
            <p:cNvGrpSpPr/>
            <p:nvPr/>
          </p:nvGrpSpPr>
          <p:grpSpPr>
            <a:xfrm>
              <a:off x="2789605" y="4495800"/>
              <a:ext cx="860453" cy="706140"/>
              <a:chOff x="3544117" y="3854450"/>
              <a:chExt cx="1120769" cy="955080"/>
            </a:xfrm>
          </p:grpSpPr>
          <p:pic>
            <p:nvPicPr>
              <p:cNvPr id="6" name="Picture 9" descr="LEGENDE"/>
              <p:cNvPicPr>
                <a:picLocks noChangeAspect="1" noChangeArrowheads="1"/>
              </p:cNvPicPr>
              <p:nvPr/>
            </p:nvPicPr>
            <p:blipFill>
              <a:blip r:embed="rId3"/>
              <a:srcRect l="68750" t="11183"/>
              <a:stretch>
                <a:fillRect/>
              </a:stretch>
            </p:blipFill>
            <p:spPr bwMode="auto">
              <a:xfrm>
                <a:off x="3544117" y="3854450"/>
                <a:ext cx="418283" cy="955080"/>
              </a:xfrm>
              <a:prstGeom prst="rect">
                <a:avLst/>
              </a:prstGeom>
              <a:noFill/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810002" y="3886199"/>
                <a:ext cx="854884" cy="874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Up</a:t>
                </a:r>
              </a:p>
              <a:p>
                <a:r>
                  <a:rPr lang="en-US" sz="1200" b="1" dirty="0" smtClean="0"/>
                  <a:t>Down</a:t>
                </a:r>
              </a:p>
              <a:p>
                <a:r>
                  <a:rPr lang="en-US" sz="1200" b="1" dirty="0" smtClean="0"/>
                  <a:t>strange</a:t>
                </a:r>
                <a:endParaRPr lang="en-US" sz="1200" b="1" dirty="0"/>
              </a:p>
            </p:txBody>
          </p:sp>
        </p:grp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4297362"/>
            <a:ext cx="3886200" cy="2408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proposed particles had very unusual properties: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spin 1/2 and baryon number 1/3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 an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isospin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doublet with 0 strangeness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isospin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 singlet with unit strangeness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non-integral charge: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  <a:r>
              <a:rPr kumimoji="0" lang="en-US" sz="28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+ 2/3,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  <a:r>
              <a:rPr kumimoji="0" lang="en-US" sz="28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d,s</a:t>
            </a:r>
            <a:r>
              <a:rPr kumimoji="0" lang="en-US" sz="28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- 1/3</a:t>
            </a:r>
          </a:p>
        </p:txBody>
      </p:sp>
      <p:pic>
        <p:nvPicPr>
          <p:cNvPr id="11" name="Picture 12" descr="00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069262"/>
            <a:ext cx="5265734" cy="1597738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 rot="10800000">
            <a:off x="4492822" y="5706174"/>
            <a:ext cx="1374578" cy="88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4801394" y="5257006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2827960" y="3744940"/>
            <a:ext cx="15319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200000">
            <a:off x="4451798" y="4908998"/>
            <a:ext cx="1304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Strangeness (</a:t>
            </a:r>
            <a:r>
              <a:rPr lang="en-US" sz="1400" b="1" dirty="0" err="1" smtClean="0"/>
              <a:t>s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563449" y="5678603"/>
            <a:ext cx="1369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</a:t>
            </a:r>
            <a:r>
              <a:rPr lang="en-US" sz="1400" b="1" dirty="0" err="1" smtClean="0"/>
              <a:t>u</a:t>
            </a:r>
            <a:r>
              <a:rPr lang="en-US" sz="1400" b="1" dirty="0" smtClean="0"/>
              <a:t>)   </a:t>
            </a:r>
            <a:r>
              <a:rPr lang="en-US" sz="1400" b="1" dirty="0" err="1" smtClean="0"/>
              <a:t>Isospin</a:t>
            </a:r>
            <a:r>
              <a:rPr lang="en-US" sz="1400" b="1" dirty="0" smtClean="0"/>
              <a:t>   (</a:t>
            </a:r>
            <a:r>
              <a:rPr lang="en-US" sz="1400" b="1" dirty="0" err="1" smtClean="0"/>
              <a:t>d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867400" y="6477000"/>
            <a:ext cx="473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uuu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793628" y="6477000"/>
            <a:ext cx="473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ddd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553200" y="449580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sss</a:t>
            </a:r>
            <a:endParaRPr lang="en-US" sz="1400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ymbol" charset="2"/>
                <a:cs typeface="Symbol" charset="2"/>
              </a:rPr>
              <a:t>a</a:t>
            </a:r>
            <a:r>
              <a:rPr lang="en-US" b="1" u="sng" baseline="-25000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Symbol" charset="2"/>
              </a:rPr>
              <a:t>s </a:t>
            </a:r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Symbol" charset="2"/>
              </a:rPr>
              <a:t>from </a:t>
            </a:r>
            <a:r>
              <a:rPr lang="en-US" b="1" u="sng" dirty="0" err="1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Symbol" charset="2"/>
              </a:rPr>
              <a:t>dijets</a:t>
            </a:r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Symbol" charset="2"/>
              </a:rPr>
              <a:t> in DIS</a:t>
            </a:r>
            <a:endParaRPr lang="en-US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1417638"/>
            <a:ext cx="4876800" cy="544036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Study the scale dependence of 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/>
              <a:t>S</a:t>
            </a:r>
            <a:r>
              <a:rPr lang="en-US" baseline="-25000" dirty="0" smtClean="0"/>
              <a:t> </a:t>
            </a:r>
            <a:r>
              <a:rPr lang="en-US" dirty="0" smtClean="0"/>
              <a:t>(Q</a:t>
            </a:r>
            <a:r>
              <a:rPr lang="en-US" baseline="30000" dirty="0" smtClean="0"/>
              <a:t>2</a:t>
            </a:r>
            <a:r>
              <a:rPr lang="en-US" dirty="0" smtClean="0"/>
              <a:t>):</a:t>
            </a:r>
          </a:p>
          <a:p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/>
              <a:t>S</a:t>
            </a:r>
            <a:r>
              <a:rPr lang="en-US" dirty="0" smtClean="0"/>
              <a:t> extracted from R</a:t>
            </a:r>
            <a:r>
              <a:rPr lang="en-US" baseline="-25000" dirty="0" smtClean="0"/>
              <a:t>2+1</a:t>
            </a:r>
            <a:r>
              <a:rPr lang="en-US" dirty="0" smtClean="0"/>
              <a:t>(Q</a:t>
            </a:r>
            <a:r>
              <a:rPr lang="en-US" baseline="30000" dirty="0" smtClean="0"/>
              <a:t>2</a:t>
            </a:r>
            <a:r>
              <a:rPr lang="en-US" dirty="0" smtClean="0"/>
              <a:t>) in each Q</a:t>
            </a:r>
            <a:r>
              <a:rPr lang="en-US" baseline="30000" dirty="0" smtClean="0"/>
              <a:t>2</a:t>
            </a:r>
            <a:r>
              <a:rPr lang="en-US" dirty="0" smtClean="0"/>
              <a:t> region</a:t>
            </a:r>
          </a:p>
          <a:p>
            <a:r>
              <a:rPr lang="en-US" dirty="0" smtClean="0"/>
              <a:t>Results consistent with running of 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/>
              <a:t>S</a:t>
            </a:r>
            <a:r>
              <a:rPr lang="en-US" dirty="0" smtClean="0"/>
              <a:t> QCD</a:t>
            </a:r>
          </a:p>
          <a:p>
            <a:pPr>
              <a:buNone/>
            </a:pPr>
            <a:r>
              <a:rPr lang="en-US" dirty="0" smtClean="0"/>
              <a:t>Combined value of S extracted: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Theoretical uncertainties dominate:</a:t>
            </a:r>
          </a:p>
          <a:p>
            <a:r>
              <a:rPr lang="en-US" dirty="0" smtClean="0"/>
              <a:t>Terms beyond NLO</a:t>
            </a:r>
          </a:p>
          <a:p>
            <a:r>
              <a:rPr lang="en-US" dirty="0" smtClean="0"/>
              <a:t>Uncertainties from</a:t>
            </a:r>
            <a:r>
              <a:rPr lang="en-US" dirty="0" smtClean="0"/>
              <a:t> </a:t>
            </a:r>
            <a:r>
              <a:rPr lang="en-US" dirty="0" err="1" smtClean="0"/>
              <a:t>PDFs</a:t>
            </a:r>
            <a:endParaRPr lang="en-US" dirty="0" smtClean="0"/>
          </a:p>
          <a:p>
            <a:r>
              <a:rPr lang="en-US" dirty="0" err="1" smtClean="0"/>
              <a:t>Hadronisation</a:t>
            </a:r>
            <a:r>
              <a:rPr lang="en-US" dirty="0" smtClean="0"/>
              <a:t> corrections</a:t>
            </a:r>
          </a:p>
          <a:p>
            <a:r>
              <a:rPr lang="en-US" dirty="0" smtClean="0"/>
              <a:t>Need improvement in theoretical calculations to obtain a more precise determination of 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/>
              <a:t>S</a:t>
            </a:r>
            <a:r>
              <a:rPr lang="en-US" dirty="0" smtClean="0"/>
              <a:t> from the </a:t>
            </a:r>
            <a:r>
              <a:rPr lang="en-US" dirty="0" err="1" smtClean="0"/>
              <a:t>dijet</a:t>
            </a:r>
            <a:r>
              <a:rPr lang="en-US" dirty="0" smtClean="0"/>
              <a:t> cross section at high Q</a:t>
            </a:r>
            <a:r>
              <a:rPr lang="en-US" baseline="30000" dirty="0" smtClean="0"/>
              <a:t>2</a:t>
            </a:r>
          </a:p>
          <a:p>
            <a:pPr>
              <a:buNone/>
            </a:pPr>
            <a:r>
              <a:rPr lang="en-US" b="1" i="1" dirty="0" smtClean="0"/>
              <a:t>Measurement from inclusive jet cross section is similar method to </a:t>
            </a:r>
            <a:r>
              <a:rPr lang="en-US" b="1" i="1" dirty="0" err="1" smtClean="0"/>
              <a:t>dijet</a:t>
            </a:r>
            <a:r>
              <a:rPr lang="en-US" b="1" i="1" dirty="0" smtClean="0"/>
              <a:t> measurement with the same theoretical </a:t>
            </a:r>
            <a:r>
              <a:rPr lang="en-US" b="1" i="1" dirty="0" err="1" smtClean="0"/>
              <a:t>systematics</a:t>
            </a:r>
            <a:endParaRPr lang="en-US" b="1" i="1" baseline="-25000" dirty="0">
              <a:cs typeface="Symbol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4038600" cy="5303435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406900" y="2971800"/>
            <a:ext cx="4203700" cy="346622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ymbol" charset="2"/>
                <a:cs typeface="Symbol" charset="2"/>
              </a:rPr>
              <a:t>a</a:t>
            </a:r>
            <a:r>
              <a:rPr lang="en-US" b="1" u="sng" baseline="-25000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Symbol" charset="2"/>
              </a:rPr>
              <a:t>s </a:t>
            </a:r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Symbol" charset="2"/>
              </a:rPr>
              <a:t>from jet ratio</a:t>
            </a:r>
            <a:endParaRPr lang="sv-SE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53359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sv-SE" sz="2000" dirty="0" err="1">
                <a:solidFill>
                  <a:srgbClr val="000000"/>
                </a:solidFill>
              </a:rPr>
              <a:t>Ratio</a:t>
            </a:r>
            <a:r>
              <a:rPr lang="sv-SE" sz="2000" dirty="0">
                <a:solidFill>
                  <a:srgbClr val="000000"/>
                </a:solidFill>
              </a:rPr>
              <a:t> of 3-2 jets – </a:t>
            </a:r>
            <a:r>
              <a:rPr lang="sv-SE" sz="2000" dirty="0" err="1">
                <a:solidFill>
                  <a:srgbClr val="000000"/>
                </a:solidFill>
              </a:rPr>
              <a:t>cancel</a:t>
            </a:r>
            <a:r>
              <a:rPr lang="sv-SE" sz="2000" dirty="0">
                <a:solidFill>
                  <a:srgbClr val="000000"/>
                </a:solidFill>
              </a:rPr>
              <a:t> </a:t>
            </a:r>
            <a:r>
              <a:rPr lang="sv-SE" sz="2000" dirty="0" err="1">
                <a:solidFill>
                  <a:srgbClr val="000000"/>
                </a:solidFill>
              </a:rPr>
              <a:t>theoretical</a:t>
            </a:r>
            <a:r>
              <a:rPr lang="sv-SE" sz="2000" dirty="0">
                <a:solidFill>
                  <a:srgbClr val="000000"/>
                </a:solidFill>
              </a:rPr>
              <a:t> </a:t>
            </a:r>
            <a:r>
              <a:rPr lang="sv-SE" sz="2000" dirty="0" err="1">
                <a:solidFill>
                  <a:srgbClr val="000000"/>
                </a:solidFill>
              </a:rPr>
              <a:t>uncertainties</a:t>
            </a:r>
            <a:r>
              <a:rPr lang="sv-SE" sz="20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133600"/>
            <a:ext cx="4724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924050"/>
            <a:ext cx="41910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ymbol" charset="2"/>
                <a:cs typeface="Symbol" charset="2"/>
              </a:rPr>
              <a:t>a</a:t>
            </a:r>
            <a:r>
              <a:rPr lang="en-US" b="1" u="sng" baseline="-25000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Symbol" charset="2"/>
              </a:rPr>
              <a:t>s </a:t>
            </a:r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Symbol" charset="2"/>
              </a:rPr>
              <a:t>from inclusive jets at </a:t>
            </a:r>
            <a:r>
              <a:rPr lang="en-US" b="1" u="sng" dirty="0" err="1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Symbol" charset="2"/>
              </a:rPr>
              <a:t>tevatron</a:t>
            </a:r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Symbol" charset="2"/>
              </a:rPr>
              <a:t> (I)</a:t>
            </a:r>
            <a:endParaRPr lang="en-US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The procedure to determine 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/>
              <a:t>S</a:t>
            </a:r>
            <a:r>
              <a:rPr lang="en-US" baseline="-25000" dirty="0" smtClean="0"/>
              <a:t> </a:t>
            </a:r>
            <a:r>
              <a:rPr lang="en-US" dirty="0" smtClean="0"/>
              <a:t>(Q</a:t>
            </a:r>
            <a:r>
              <a:rPr lang="en-US" baseline="30000" dirty="0" smtClean="0"/>
              <a:t>2</a:t>
            </a:r>
            <a:r>
              <a:rPr lang="en-US" dirty="0" smtClean="0"/>
              <a:t>)  from the inclusive jet cross section as a function of </a:t>
            </a:r>
            <a:r>
              <a:rPr lang="en-US" dirty="0" err="1" smtClean="0"/>
              <a:t>E</a:t>
            </a:r>
            <a:r>
              <a:rPr lang="en-US" baseline="30000" dirty="0" err="1" smtClean="0"/>
              <a:t>t</a:t>
            </a:r>
            <a:r>
              <a:rPr lang="en-US" baseline="-25000" dirty="0" err="1" smtClean="0"/>
              <a:t>jet</a:t>
            </a:r>
            <a:r>
              <a:rPr lang="en-US" baseline="-25000" dirty="0" smtClean="0"/>
              <a:t> </a:t>
            </a:r>
            <a:r>
              <a:rPr lang="en-US" dirty="0" smtClean="0"/>
              <a:t>is as follows:</a:t>
            </a:r>
          </a:p>
          <a:p>
            <a:r>
              <a:rPr lang="en-US" dirty="0" smtClean="0"/>
              <a:t>QCD predictions for inclusive the cross sections use: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Where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baseline="30000" dirty="0" smtClean="0">
                <a:latin typeface="Symbol" charset="2"/>
                <a:cs typeface="Symbol" charset="2"/>
              </a:rPr>
              <a:t>2</a:t>
            </a:r>
            <a:r>
              <a:rPr lang="en-US" baseline="-25000" dirty="0" smtClean="0"/>
              <a:t>S</a:t>
            </a:r>
            <a:r>
              <a:rPr lang="en-US" dirty="0" smtClean="0"/>
              <a:t>(μ</a:t>
            </a:r>
            <a:r>
              <a:rPr lang="en-US" baseline="-25000" dirty="0" smtClean="0"/>
              <a:t>R</a:t>
            </a:r>
            <a:r>
              <a:rPr lang="en-US" dirty="0" smtClean="0"/>
              <a:t>)ˆX (0)(μ</a:t>
            </a:r>
            <a:r>
              <a:rPr lang="en-US" baseline="-25000" dirty="0" smtClean="0"/>
              <a:t>F</a:t>
            </a:r>
            <a:r>
              <a:rPr lang="en-US" dirty="0" smtClean="0"/>
              <a:t> , </a:t>
            </a:r>
            <a:r>
              <a:rPr lang="en-US" dirty="0" err="1" smtClean="0"/>
              <a:t>E</a:t>
            </a:r>
            <a:r>
              <a:rPr lang="en-US" baseline="30000" dirty="0" err="1" smtClean="0"/>
              <a:t>t</a:t>
            </a:r>
            <a:r>
              <a:rPr lang="en-US" baseline="-25000" dirty="0" err="1" smtClean="0"/>
              <a:t>jet</a:t>
            </a:r>
            <a:r>
              <a:rPr lang="en-US" baseline="-25000" dirty="0" smtClean="0"/>
              <a:t> </a:t>
            </a:r>
            <a:r>
              <a:rPr lang="en-US" dirty="0" smtClean="0"/>
              <a:t>) is the LO prediction for the inclusive jet cross</a:t>
            </a:r>
          </a:p>
          <a:p>
            <a:r>
              <a:rPr lang="en-US" dirty="0" smtClean="0"/>
              <a:t>section and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baseline="30000" dirty="0" smtClean="0">
                <a:latin typeface="Symbol" charset="2"/>
                <a:cs typeface="Symbol" charset="2"/>
              </a:rPr>
              <a:t>3</a:t>
            </a:r>
            <a:r>
              <a:rPr lang="en-US" baseline="-25000" dirty="0" smtClean="0"/>
              <a:t>S</a:t>
            </a:r>
            <a:r>
              <a:rPr lang="en-US" dirty="0" smtClean="0"/>
              <a:t>(μ</a:t>
            </a:r>
            <a:r>
              <a:rPr lang="en-US" baseline="-25000" dirty="0" smtClean="0"/>
              <a:t>R</a:t>
            </a:r>
            <a:r>
              <a:rPr lang="en-US" dirty="0" smtClean="0"/>
              <a:t>)ˆX (0)(μ</a:t>
            </a:r>
            <a:r>
              <a:rPr lang="en-US" baseline="-25000" dirty="0" smtClean="0"/>
              <a:t>F</a:t>
            </a:r>
            <a:r>
              <a:rPr lang="en-US" dirty="0" smtClean="0"/>
              <a:t> , </a:t>
            </a:r>
            <a:r>
              <a:rPr lang="en-US" dirty="0" err="1" smtClean="0"/>
              <a:t>E</a:t>
            </a:r>
            <a:r>
              <a:rPr lang="en-US" baseline="30000" dirty="0" err="1" smtClean="0"/>
              <a:t>t</a:t>
            </a:r>
            <a:r>
              <a:rPr lang="en-US" baseline="-25000" dirty="0" err="1" smtClean="0"/>
              <a:t>jet</a:t>
            </a:r>
            <a:r>
              <a:rPr lang="en-US" baseline="-25000" dirty="0" smtClean="0"/>
              <a:t> </a:t>
            </a:r>
            <a:r>
              <a:rPr lang="en-US" dirty="0" smtClean="0"/>
              <a:t>)k1(μ</a:t>
            </a:r>
            <a:r>
              <a:rPr lang="en-US" baseline="-25000" dirty="0" smtClean="0"/>
              <a:t>R,</a:t>
            </a:r>
            <a:r>
              <a:rPr lang="en-US" dirty="0" smtClean="0"/>
              <a:t> μ</a:t>
            </a:r>
            <a:r>
              <a:rPr lang="en-US" baseline="-25000" dirty="0" smtClean="0"/>
              <a:t>F</a:t>
            </a:r>
            <a:r>
              <a:rPr lang="en-US" dirty="0" smtClean="0"/>
              <a:t> , </a:t>
            </a:r>
            <a:r>
              <a:rPr lang="en-US" dirty="0" err="1" smtClean="0"/>
              <a:t>E</a:t>
            </a:r>
            <a:r>
              <a:rPr lang="en-US" baseline="30000" dirty="0" err="1" smtClean="0"/>
              <a:t>t</a:t>
            </a:r>
            <a:r>
              <a:rPr lang="en-US" baseline="-25000" dirty="0" err="1" smtClean="0"/>
              <a:t>jet</a:t>
            </a:r>
            <a:r>
              <a:rPr lang="en-US" dirty="0" smtClean="0"/>
              <a:t> ) is the NLO contribution</a:t>
            </a:r>
          </a:p>
          <a:p>
            <a:r>
              <a:rPr lang="en-US" dirty="0" smtClean="0"/>
              <a:t>Both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baseline="30000" dirty="0" smtClean="0">
                <a:latin typeface="Symbol" charset="2"/>
                <a:cs typeface="Symbol" charset="2"/>
              </a:rPr>
              <a:t>2</a:t>
            </a:r>
            <a:r>
              <a:rPr lang="en-US" baseline="-25000" dirty="0" smtClean="0"/>
              <a:t>S</a:t>
            </a:r>
            <a:r>
              <a:rPr lang="en-US" dirty="0" smtClean="0"/>
              <a:t>(μ</a:t>
            </a:r>
            <a:r>
              <a:rPr lang="en-US" baseline="-25000" dirty="0" smtClean="0"/>
              <a:t>R</a:t>
            </a:r>
            <a:r>
              <a:rPr lang="en-US" dirty="0" smtClean="0"/>
              <a:t>)ˆX (0)(μ</a:t>
            </a:r>
            <a:r>
              <a:rPr lang="en-US" baseline="-25000" dirty="0" smtClean="0"/>
              <a:t>F</a:t>
            </a:r>
            <a:r>
              <a:rPr lang="en-US" dirty="0" smtClean="0"/>
              <a:t> , </a:t>
            </a:r>
            <a:r>
              <a:rPr lang="en-US" dirty="0" err="1" smtClean="0"/>
              <a:t>E</a:t>
            </a:r>
            <a:r>
              <a:rPr lang="en-US" baseline="30000" dirty="0" err="1" smtClean="0"/>
              <a:t>t</a:t>
            </a:r>
            <a:r>
              <a:rPr lang="en-US" baseline="-25000" dirty="0" err="1" smtClean="0"/>
              <a:t>jet</a:t>
            </a:r>
            <a:r>
              <a:rPr lang="en-US" baseline="-25000" dirty="0" smtClean="0"/>
              <a:t> </a:t>
            </a:r>
            <a:r>
              <a:rPr lang="en-US" dirty="0" smtClean="0"/>
              <a:t>) and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baseline="30000" dirty="0" smtClean="0">
                <a:latin typeface="Symbol" charset="2"/>
                <a:cs typeface="Symbol" charset="2"/>
              </a:rPr>
              <a:t>3</a:t>
            </a:r>
            <a:r>
              <a:rPr lang="en-US" baseline="-25000" dirty="0" smtClean="0"/>
              <a:t>S</a:t>
            </a:r>
            <a:r>
              <a:rPr lang="en-US" dirty="0" smtClean="0"/>
              <a:t>(μ</a:t>
            </a:r>
            <a:r>
              <a:rPr lang="en-US" baseline="-25000" dirty="0" smtClean="0"/>
              <a:t>R</a:t>
            </a:r>
            <a:r>
              <a:rPr lang="en-US" dirty="0" smtClean="0"/>
              <a:t>)ˆX (0)(μ</a:t>
            </a:r>
            <a:r>
              <a:rPr lang="en-US" baseline="-25000" dirty="0" smtClean="0"/>
              <a:t>F</a:t>
            </a:r>
            <a:r>
              <a:rPr lang="en-US" dirty="0" smtClean="0"/>
              <a:t> , </a:t>
            </a:r>
            <a:r>
              <a:rPr lang="en-US" dirty="0" err="1" smtClean="0"/>
              <a:t>E</a:t>
            </a:r>
            <a:r>
              <a:rPr lang="en-US" baseline="30000" dirty="0" err="1" smtClean="0"/>
              <a:t>t</a:t>
            </a:r>
            <a:r>
              <a:rPr lang="en-US" baseline="-25000" dirty="0" err="1" smtClean="0"/>
              <a:t>jet</a:t>
            </a:r>
            <a:r>
              <a:rPr lang="en-US" baseline="-25000" dirty="0" smtClean="0"/>
              <a:t> </a:t>
            </a:r>
            <a:r>
              <a:rPr lang="en-US" dirty="0" smtClean="0"/>
              <a:t>)k1(μ</a:t>
            </a:r>
            <a:r>
              <a:rPr lang="en-US" baseline="-25000" dirty="0" smtClean="0"/>
              <a:t>R,</a:t>
            </a:r>
            <a:r>
              <a:rPr lang="en-US" dirty="0" smtClean="0"/>
              <a:t> μ</a:t>
            </a:r>
            <a:r>
              <a:rPr lang="en-US" baseline="-25000" dirty="0" smtClean="0"/>
              <a:t>F</a:t>
            </a:r>
            <a:r>
              <a:rPr lang="en-US" dirty="0" smtClean="0"/>
              <a:t> , </a:t>
            </a:r>
            <a:r>
              <a:rPr lang="en-US" dirty="0" err="1" smtClean="0"/>
              <a:t>E</a:t>
            </a:r>
            <a:r>
              <a:rPr lang="en-US" baseline="30000" dirty="0" err="1" smtClean="0"/>
              <a:t>t</a:t>
            </a:r>
            <a:r>
              <a:rPr lang="en-US" baseline="-25000" dirty="0" err="1" smtClean="0"/>
              <a:t>jet</a:t>
            </a:r>
            <a:r>
              <a:rPr lang="en-US" dirty="0" smtClean="0"/>
              <a:t> ) are calculated using the JETRAD program</a:t>
            </a:r>
          </a:p>
          <a:p>
            <a:r>
              <a:rPr lang="en-US" dirty="0" smtClean="0"/>
              <a:t>The CTEQ4M</a:t>
            </a:r>
            <a:r>
              <a:rPr lang="en-US" dirty="0" smtClean="0"/>
              <a:t> PDF </a:t>
            </a:r>
            <a:r>
              <a:rPr lang="en-US" dirty="0" smtClean="0"/>
              <a:t>sets were used</a:t>
            </a:r>
          </a:p>
          <a:p>
            <a:r>
              <a:rPr lang="en-US" dirty="0" smtClean="0"/>
              <a:t>Values of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/>
              <a:t>S</a:t>
            </a:r>
            <a:r>
              <a:rPr lang="en-US" dirty="0" smtClean="0"/>
              <a:t> </a:t>
            </a:r>
            <a:r>
              <a:rPr lang="en-US" dirty="0" smtClean="0"/>
              <a:t>were then determined by comparing the theory to the measurements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00200" y="2667000"/>
            <a:ext cx="6248400" cy="620501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219200"/>
            <a:ext cx="3676648" cy="190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ymbol" charset="2"/>
                <a:cs typeface="Symbol" charset="2"/>
              </a:rPr>
              <a:t>a</a:t>
            </a:r>
            <a:r>
              <a:rPr lang="en-US" b="1" u="sng" baseline="-25000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Symbol" charset="2"/>
              </a:rPr>
              <a:t>s </a:t>
            </a:r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Symbol" charset="2"/>
              </a:rPr>
              <a:t>from inclusive jets at </a:t>
            </a:r>
            <a:r>
              <a:rPr lang="en-US" b="1" u="sng" dirty="0" err="1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Symbol" charset="2"/>
              </a:rPr>
              <a:t>Tevatron</a:t>
            </a:r>
            <a:endParaRPr lang="en-US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839200" cy="5334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From the measured </a:t>
            </a:r>
            <a:r>
              <a:rPr lang="en-US" dirty="0" err="1" smtClean="0"/>
              <a:t>d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dirty="0" err="1" smtClean="0"/>
              <a:t>/dE</a:t>
            </a:r>
            <a:r>
              <a:rPr lang="en-US" baseline="30000" dirty="0" err="1" smtClean="0"/>
              <a:t>t</a:t>
            </a:r>
            <a:r>
              <a:rPr lang="en-US" baseline="-25000" dirty="0" err="1" smtClean="0"/>
              <a:t>jet</a:t>
            </a:r>
            <a:r>
              <a:rPr lang="en-US" baseline="-25000" dirty="0" smtClean="0"/>
              <a:t> </a:t>
            </a:r>
            <a:r>
              <a:rPr lang="en-US" dirty="0" smtClean="0"/>
              <a:t> a value </a:t>
            </a:r>
          </a:p>
          <a:p>
            <a:pPr>
              <a:buNone/>
            </a:pPr>
            <a:r>
              <a:rPr lang="en-US" dirty="0" smtClean="0"/>
              <a:t>of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baseline="-25000" dirty="0" smtClean="0">
                <a:cs typeface="Symbol" charset="2"/>
              </a:rPr>
              <a:t>s</a:t>
            </a:r>
            <a:r>
              <a:rPr lang="en-US" dirty="0" smtClean="0"/>
              <a:t>(M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Z</a:t>
            </a:r>
            <a:r>
              <a:rPr lang="en-US" dirty="0" smtClean="0"/>
              <a:t>)  was  extracted for each </a:t>
            </a:r>
            <a:r>
              <a:rPr lang="en-US" dirty="0" err="1" smtClean="0"/>
              <a:t>E</a:t>
            </a:r>
            <a:r>
              <a:rPr lang="en-US" baseline="30000" dirty="0" err="1" smtClean="0"/>
              <a:t>t</a:t>
            </a:r>
            <a:r>
              <a:rPr lang="en-US" baseline="-25000" dirty="0" err="1" smtClean="0"/>
              <a:t>jet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region and in the region </a:t>
            </a:r>
            <a:r>
              <a:rPr lang="en-US" dirty="0" err="1" smtClean="0"/>
              <a:t>E</a:t>
            </a:r>
            <a:r>
              <a:rPr lang="en-US" baseline="30000" dirty="0" err="1" smtClean="0"/>
              <a:t>t</a:t>
            </a:r>
            <a:r>
              <a:rPr lang="en-US" baseline="-25000" dirty="0" err="1" smtClean="0"/>
              <a:t>jet</a:t>
            </a:r>
            <a:r>
              <a:rPr lang="en-US" baseline="-25000" dirty="0" smtClean="0"/>
              <a:t> </a:t>
            </a:r>
            <a:r>
              <a:rPr lang="en-US" dirty="0" smtClean="0"/>
              <a:t> &lt; 250 </a:t>
            </a:r>
            <a:r>
              <a:rPr lang="en-US" dirty="0" err="1" smtClean="0"/>
              <a:t>GeV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A combined value was obtained equal to: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E</a:t>
            </a:r>
            <a:r>
              <a:rPr lang="en-US" baseline="30000" dirty="0" err="1" smtClean="0"/>
              <a:t>t</a:t>
            </a:r>
            <a:r>
              <a:rPr lang="en-US" baseline="-25000" dirty="0" err="1" smtClean="0"/>
              <a:t>jet</a:t>
            </a:r>
            <a:r>
              <a:rPr lang="en-US" baseline="-25000" dirty="0" smtClean="0"/>
              <a:t> </a:t>
            </a:r>
            <a:r>
              <a:rPr lang="en-US" dirty="0" smtClean="0"/>
              <a:t> &lt; 250 </a:t>
            </a:r>
            <a:r>
              <a:rPr lang="en-US" dirty="0" err="1" smtClean="0"/>
              <a:t>GeV</a:t>
            </a:r>
            <a:r>
              <a:rPr lang="en-US" dirty="0" smtClean="0"/>
              <a:t>, good agreement with the world average</a:t>
            </a:r>
          </a:p>
          <a:p>
            <a:r>
              <a:rPr lang="en-US" dirty="0" err="1" smtClean="0"/>
              <a:t>Behaviour</a:t>
            </a:r>
            <a:r>
              <a:rPr lang="en-US" dirty="0" smtClean="0"/>
              <a:t> at high </a:t>
            </a:r>
            <a:r>
              <a:rPr lang="en-US" dirty="0" err="1" smtClean="0"/>
              <a:t>E</a:t>
            </a:r>
            <a:r>
              <a:rPr lang="en-US" baseline="30000" dirty="0" err="1" smtClean="0"/>
              <a:t>t</a:t>
            </a:r>
            <a:r>
              <a:rPr lang="en-US" baseline="-25000" dirty="0" err="1" smtClean="0"/>
              <a:t>jet</a:t>
            </a:r>
            <a:r>
              <a:rPr lang="en-US" baseline="-25000" dirty="0" smtClean="0"/>
              <a:t> </a:t>
            </a:r>
            <a:r>
              <a:rPr lang="en-US" dirty="0" smtClean="0"/>
              <a:t> is a direct reflection of the excess observed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d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dirty="0" err="1" smtClean="0"/>
              <a:t>/dE</a:t>
            </a:r>
            <a:r>
              <a:rPr lang="en-US" baseline="30000" dirty="0" err="1" smtClean="0"/>
              <a:t>t</a:t>
            </a:r>
            <a:r>
              <a:rPr lang="en-US" baseline="-25000" dirty="0" err="1" smtClean="0"/>
              <a:t>jet</a:t>
            </a:r>
            <a:r>
              <a:rPr lang="en-US" baseline="-25000" dirty="0" smtClean="0"/>
              <a:t> 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 This discrepancy may be explained by an enhanced gluon content at high </a:t>
            </a:r>
            <a:r>
              <a:rPr lang="en-US" dirty="0" err="1" smtClean="0"/>
              <a:t>x</a:t>
            </a:r>
            <a:r>
              <a:rPr lang="en-US" dirty="0" smtClean="0"/>
              <a:t> in the </a:t>
            </a:r>
            <a:r>
              <a:rPr lang="en-US" dirty="0" err="1" smtClean="0"/>
              <a:t>pPDFs</a:t>
            </a:r>
            <a:endParaRPr lang="en-US" dirty="0" smtClean="0"/>
          </a:p>
          <a:p>
            <a:r>
              <a:rPr lang="en-US" dirty="0" smtClean="0"/>
              <a:t>Back to this using CTEQ6 &amp; PDF uncertainties in the next lecture</a:t>
            </a:r>
          </a:p>
          <a:p>
            <a:r>
              <a:rPr lang="en-US" dirty="0" smtClean="0"/>
              <a:t>Experimental and theoretical uncertainties are of the same order, both need to be improved to improve measurement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990600" y="3276600"/>
            <a:ext cx="7620000" cy="359834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ymbol" charset="2"/>
                <a:cs typeface="Symbol" charset="2"/>
              </a:rPr>
              <a:t>a</a:t>
            </a:r>
            <a:r>
              <a:rPr lang="en-US" b="1" u="sng" baseline="-25000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Symbol" charset="2"/>
              </a:rPr>
              <a:t>s </a:t>
            </a:r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Symbol" charset="2"/>
              </a:rPr>
              <a:t>from </a:t>
            </a:r>
            <a:r>
              <a:rPr lang="en-US" b="1" u="sng" dirty="0" err="1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ymbol" charset="2"/>
                <a:cs typeface="Symbol" charset="2"/>
              </a:rPr>
              <a:t>t</a:t>
            </a:r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Symbol" charset="2"/>
              </a:rPr>
              <a:t> decay</a:t>
            </a:r>
            <a:endParaRPr lang="en-US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72800"/>
            <a:ext cx="7454900" cy="49804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ymbol" charset="2"/>
                <a:cs typeface="Symbol" charset="2"/>
              </a:rPr>
              <a:t>a</a:t>
            </a:r>
            <a:r>
              <a:rPr lang="en-US" b="1" u="sng" baseline="-25000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Symbol" charset="2"/>
              </a:rPr>
              <a:t>s </a:t>
            </a:r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Symbol" charset="2"/>
              </a:rPr>
              <a:t>from W production</a:t>
            </a:r>
            <a:endParaRPr lang="en-US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of the best understood processes in </a:t>
            </a:r>
            <a:r>
              <a:rPr lang="en-US" dirty="0" err="1" smtClean="0"/>
              <a:t>hadron-hadron</a:t>
            </a:r>
            <a:r>
              <a:rPr lang="en-US" dirty="0" smtClean="0"/>
              <a:t> collisions are vector boson and vector boson + jet production</a:t>
            </a:r>
          </a:p>
          <a:p>
            <a:r>
              <a:rPr lang="en-US" dirty="0" smtClean="0"/>
              <a:t>From the ratio of these two cross sections UA1 and UA2 respectively Obtained: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Precision much less than other methods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71600" y="4419600"/>
            <a:ext cx="6946900" cy="940624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76200"/>
            <a:ext cx="7772400" cy="1143000"/>
          </a:xfrm>
        </p:spPr>
        <p:txBody>
          <a:bodyPr/>
          <a:lstStyle/>
          <a:p>
            <a:r>
              <a:rPr lang="sv-SE" sz="3000">
                <a:latin typeface="Comic Sans MS" pitchFamily="-97" charset="0"/>
              </a:rPr>
              <a:t>Extract</a:t>
            </a:r>
            <a:r>
              <a:rPr lang="sv-SE" sz="3000"/>
              <a:t> </a:t>
            </a:r>
            <a:r>
              <a:rPr lang="sv-SE" sz="3000">
                <a:latin typeface="Symbol" pitchFamily="-97" charset="2"/>
              </a:rPr>
              <a:t>a</a:t>
            </a:r>
            <a:r>
              <a:rPr lang="sv-SE" sz="3000" baseline="-25000">
                <a:latin typeface="Comic Sans MS" pitchFamily="-97" charset="0"/>
              </a:rPr>
              <a:t>s </a:t>
            </a:r>
            <a:r>
              <a:rPr lang="sv-SE" sz="3000">
                <a:latin typeface="Comic Sans MS" pitchFamily="-97" charset="0"/>
              </a:rPr>
              <a:t>from fragmentation functions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4191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762000"/>
            <a:ext cx="3657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886200"/>
            <a:ext cx="32194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65125" y="5608638"/>
            <a:ext cx="5910263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sv-SE">
                <a:solidFill>
                  <a:schemeClr val="accent2"/>
                </a:solidFill>
              </a:rPr>
              <a:t>Convolute NLO with data-derived</a:t>
            </a:r>
          </a:p>
          <a:p>
            <a:r>
              <a:rPr lang="sv-SE">
                <a:solidFill>
                  <a:schemeClr val="accent2"/>
                </a:solidFill>
              </a:rPr>
              <a:t>quark and gluon fragmentation functions</a:t>
            </a:r>
          </a:p>
          <a:p>
            <a:r>
              <a:rPr lang="sv-SE">
                <a:solidFill>
                  <a:schemeClr val="accent2"/>
                </a:solidFill>
              </a:rPr>
              <a:t>to extract </a:t>
            </a:r>
            <a:r>
              <a:rPr lang="sv-SE" sz="3000">
                <a:solidFill>
                  <a:schemeClr val="accent2"/>
                </a:solidFill>
                <a:latin typeface="Symbol" pitchFamily="-97" charset="2"/>
              </a:rPr>
              <a:t>a</a:t>
            </a:r>
            <a:r>
              <a:rPr lang="sv-SE" sz="3000" baseline="-25000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6384925" y="1330325"/>
            <a:ext cx="57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sv-SE">
                <a:latin typeface="Symbol" pitchFamily="-97" charset="2"/>
              </a:rPr>
              <a:t>p</a:t>
            </a:r>
            <a:r>
              <a:rPr lang="sv-SE" baseline="30000">
                <a:latin typeface="Symbol" pitchFamily="-97" charset="2"/>
              </a:rPr>
              <a:t>+-</a:t>
            </a:r>
            <a:endParaRPr lang="sv-SE">
              <a:latin typeface="Symbol" pitchFamily="-97" charset="2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537325" y="1828800"/>
            <a:ext cx="627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sv-SE">
                <a:latin typeface="Symbol" pitchFamily="-97" charset="2"/>
              </a:rPr>
              <a:t>K</a:t>
            </a:r>
            <a:r>
              <a:rPr lang="sv-SE" baseline="30000">
                <a:latin typeface="Symbol" pitchFamily="-97" charset="2"/>
              </a:rPr>
              <a:t>+-</a:t>
            </a:r>
            <a:endParaRPr lang="sv-SE">
              <a:latin typeface="Symbol" pitchFamily="-97" charset="2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6537325" y="2678113"/>
            <a:ext cx="595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sv-SE"/>
              <a:t>p,p</a:t>
            </a: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6629400" y="2819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6858000" y="2819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8392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241425" y="381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sv-SE"/>
              <a:t>E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5775325" y="3246438"/>
            <a:ext cx="3179763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sv-SE"/>
              <a:t>Consistent </a:t>
            </a:r>
            <a:r>
              <a:rPr lang="sv-SE">
                <a:latin typeface="Symbol" pitchFamily="-97" charset="2"/>
              </a:rPr>
              <a:t>a</a:t>
            </a:r>
            <a:r>
              <a:rPr lang="sv-SE" baseline="-25000"/>
              <a:t>s </a:t>
            </a:r>
            <a:r>
              <a:rPr lang="sv-SE"/>
              <a:t>from </a:t>
            </a:r>
          </a:p>
          <a:p>
            <a:r>
              <a:rPr lang="sv-SE"/>
              <a:t>6 different variables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670550" y="4313238"/>
            <a:ext cx="1263650" cy="1552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sv-SE"/>
              <a:t>Running</a:t>
            </a:r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457200" y="304800"/>
            <a:ext cx="13716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5791200" y="1676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6477000" y="12192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6461125" y="808038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sv-SE"/>
              <a:t>sqrt(s)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 rot="-5400000">
            <a:off x="4835525" y="2092325"/>
            <a:ext cx="145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sv-SE"/>
              <a:t>variables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ymbol" charset="2"/>
                <a:ea typeface="+mj-ea"/>
                <a:cs typeface="Symbol" charset="2"/>
              </a:rPr>
              <a:t>a</a:t>
            </a:r>
            <a:r>
              <a:rPr kumimoji="0" lang="en-US" sz="4400" b="1" i="0" u="sng" strike="noStrike" kern="1200" cap="none" spc="0" normalizeH="0" baseline="-25000" noProof="0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Symbol" charset="2"/>
              </a:rPr>
              <a:t>s </a:t>
            </a:r>
            <a:r>
              <a:rPr kumimoji="0" lang="en-US" sz="4400" b="1" i="0" u="sng" strike="noStrike" kern="1200" cap="none" spc="0" normalizeH="0" baseline="0" noProof="0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Symbol" charset="2"/>
              </a:rPr>
              <a:t>from Event shape at LEP</a:t>
            </a:r>
            <a:endParaRPr kumimoji="0" lang="en-US" sz="4400" b="1" i="0" u="sng" strike="noStrike" kern="1200" cap="none" spc="0" normalizeH="0" baseline="0" noProof="0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running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600200"/>
            <a:ext cx="43434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9" y="2544954"/>
            <a:ext cx="4171951" cy="2636647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00200" y="2087754"/>
            <a:ext cx="92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sv-SE" dirty="0"/>
              <a:t>2005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8800"/>
            <a:ext cx="4149301" cy="45323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Quark Model with 4 quarks</a:t>
            </a:r>
            <a:endParaRPr lang="en-US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05000" y="1447800"/>
            <a:ext cx="5715000" cy="4876800"/>
            <a:chOff x="457200" y="2209800"/>
            <a:chExt cx="3276600" cy="3048000"/>
          </a:xfrm>
        </p:grpSpPr>
        <p:grpSp>
          <p:nvGrpSpPr>
            <p:cNvPr id="6" name="Group 5"/>
            <p:cNvGrpSpPr/>
            <p:nvPr/>
          </p:nvGrpSpPr>
          <p:grpSpPr>
            <a:xfrm>
              <a:off x="457200" y="2209800"/>
              <a:ext cx="3276600" cy="3048000"/>
              <a:chOff x="457200" y="2209800"/>
              <a:chExt cx="4800600" cy="414020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rcRect t="8427" r="20421"/>
              <a:stretch>
                <a:fillRect/>
              </a:stretch>
            </p:blipFill>
            <p:spPr>
              <a:xfrm>
                <a:off x="457200" y="2209800"/>
                <a:ext cx="4800600" cy="4140200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4800600" y="2362200"/>
                <a:ext cx="457200" cy="2514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3418114" y="4572000"/>
              <a:ext cx="312057" cy="4394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rot="5400000" flipH="1" flipV="1">
            <a:off x="541586" y="3499993"/>
            <a:ext cx="181997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8771115">
            <a:off x="121419" y="4814081"/>
            <a:ext cx="1304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Strangeness (</a:t>
            </a:r>
            <a:r>
              <a:rPr lang="en-US" sz="1400" b="1" dirty="0" err="1" smtClean="0"/>
              <a:t>s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6427" y="4038600"/>
            <a:ext cx="1369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</a:t>
            </a:r>
            <a:r>
              <a:rPr lang="en-US" sz="1400" b="1" dirty="0" err="1" smtClean="0"/>
              <a:t>u</a:t>
            </a:r>
            <a:r>
              <a:rPr lang="en-US" sz="1400" b="1" dirty="0" smtClean="0"/>
              <a:t>)   </a:t>
            </a:r>
            <a:r>
              <a:rPr lang="en-US" sz="1400" b="1" dirty="0" err="1" smtClean="0"/>
              <a:t>Isospin</a:t>
            </a:r>
            <a:r>
              <a:rPr lang="en-US" sz="1400" b="1" dirty="0" smtClean="0"/>
              <a:t>   (</a:t>
            </a:r>
            <a:r>
              <a:rPr lang="en-US" sz="1400" b="1" dirty="0" err="1" smtClean="0"/>
              <a:t>d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457201" y="4410773"/>
            <a:ext cx="166823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918705" y="326931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Charm (</a:t>
            </a:r>
            <a:r>
              <a:rPr lang="en-US" sz="1400" b="1" dirty="0" err="1" smtClean="0"/>
              <a:t>c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247688" y="4435710"/>
            <a:ext cx="1260202" cy="11459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David Milstead – Experimental Tests of QCD</a:t>
            </a:r>
          </a:p>
          <a:p>
            <a:r>
              <a:rPr lang="sv-SE"/>
              <a:t>ITEP06 Winter School, Moscow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7162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343400" y="304800"/>
            <a:ext cx="3581400" cy="304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4876800" y="914400"/>
            <a:ext cx="3521075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sv-SE" u="sng"/>
              <a:t>Determination of </a:t>
            </a:r>
            <a:r>
              <a:rPr lang="sv-SE" u="sng">
                <a:latin typeface="Symbol" pitchFamily="-97" charset="2"/>
              </a:rPr>
              <a:t>a</a:t>
            </a:r>
            <a:r>
              <a:rPr lang="sv-SE" u="sng" baseline="-25000"/>
              <a:t>s</a:t>
            </a:r>
          </a:p>
          <a:p>
            <a:endParaRPr lang="sv-SE" baseline="-25000"/>
          </a:p>
          <a:p>
            <a:r>
              <a:rPr lang="sv-SE">
                <a:solidFill>
                  <a:schemeClr val="accent2"/>
                </a:solidFill>
              </a:rPr>
              <a:t>NLO QCD fits to structure function </a:t>
            </a:r>
          </a:p>
          <a:p>
            <a:r>
              <a:rPr lang="sv-SE">
                <a:solidFill>
                  <a:schemeClr val="accent2"/>
                </a:solidFill>
              </a:rPr>
              <a:t>data provide most precise determination </a:t>
            </a:r>
          </a:p>
          <a:p>
            <a:r>
              <a:rPr lang="sv-SE">
                <a:solidFill>
                  <a:schemeClr val="accent2"/>
                </a:solidFill>
              </a:rPr>
              <a:t>from DIS data. </a:t>
            </a:r>
          </a:p>
          <a:p>
            <a:endParaRPr lang="sv-SE">
              <a:solidFill>
                <a:schemeClr val="accent2"/>
              </a:solidFill>
            </a:endParaRPr>
          </a:p>
          <a:p>
            <a:r>
              <a:rPr lang="sv-SE">
                <a:solidFill>
                  <a:schemeClr val="accent2"/>
                </a:solidFill>
              </a:rPr>
              <a:t>Large theoretical</a:t>
            </a:r>
          </a:p>
          <a:p>
            <a:r>
              <a:rPr lang="sv-SE">
                <a:solidFill>
                  <a:schemeClr val="accent2"/>
                </a:solidFill>
              </a:rPr>
              <a:t>error outsanding .</a:t>
            </a:r>
          </a:p>
          <a:p>
            <a:endParaRPr lang="sv-SE">
              <a:solidFill>
                <a:schemeClr val="accent2"/>
              </a:solidFill>
            </a:endParaRP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990600" y="2667000"/>
            <a:ext cx="2895600" cy="1371600"/>
          </a:xfrm>
          <a:prstGeom prst="wedgeRectCallout">
            <a:avLst>
              <a:gd name="adj1" fmla="val 85634"/>
              <a:gd name="adj2" fmla="val -76389"/>
            </a:avLst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933450"/>
            <a:ext cx="51720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736725" y="381000"/>
            <a:ext cx="5270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sv-SE"/>
              <a:t>Simultaneous extraction of </a:t>
            </a:r>
            <a:r>
              <a:rPr lang="sv-SE">
                <a:latin typeface="Symbol" pitchFamily="-97" charset="2"/>
              </a:rPr>
              <a:t>a</a:t>
            </a:r>
            <a:r>
              <a:rPr lang="sv-SE" baseline="-25000"/>
              <a:t>s </a:t>
            </a:r>
            <a:r>
              <a:rPr lang="sv-SE"/>
              <a:t>of </a:t>
            </a:r>
            <a:r>
              <a:rPr lang="sv-SE">
                <a:latin typeface="Symbol" pitchFamily="-97" charset="2"/>
              </a:rPr>
              <a:t>a</a:t>
            </a:r>
            <a:r>
              <a:rPr lang="sv-SE" baseline="-25000"/>
              <a:t>0 </a:t>
            </a:r>
            <a:endParaRPr lang="sv-SE"/>
          </a:p>
          <a:p>
            <a:endParaRPr lang="sv-SE"/>
          </a:p>
        </p:txBody>
      </p:sp>
      <p:sp>
        <p:nvSpPr>
          <p:cNvPr id="71684" name="Line 4"/>
          <p:cNvSpPr>
            <a:spLocks noChangeShapeType="1"/>
          </p:cNvSpPr>
          <p:nvPr/>
        </p:nvSpPr>
        <p:spPr bwMode="auto">
          <a:xfrm>
            <a:off x="6553200" y="457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5638800" y="1143000"/>
            <a:ext cx="3200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sv-SE">
                <a:solidFill>
                  <a:schemeClr val="accent2"/>
                </a:solidFill>
              </a:rPr>
              <a:t>Reasonably good </a:t>
            </a:r>
          </a:p>
          <a:p>
            <a:r>
              <a:rPr lang="sv-SE">
                <a:solidFill>
                  <a:schemeClr val="accent2"/>
                </a:solidFill>
              </a:rPr>
              <a:t>agreement over many</a:t>
            </a:r>
          </a:p>
          <a:p>
            <a:r>
              <a:rPr lang="sv-SE">
                <a:solidFill>
                  <a:schemeClr val="accent2"/>
                </a:solidFill>
              </a:rPr>
              <a:t>different variables</a:t>
            </a:r>
          </a:p>
        </p:txBody>
      </p:sp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438400"/>
            <a:ext cx="3276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Historically, many </a:t>
            </a:r>
            <a:r>
              <a:rPr lang="en-GB" dirty="0" smtClean="0"/>
              <a:t>m</a:t>
            </a:r>
            <a:r>
              <a:rPr lang="en-GB" dirty="0" smtClean="0"/>
              <a:t>odels and theories have been developed to describe strong interactions</a:t>
            </a:r>
          </a:p>
          <a:p>
            <a:r>
              <a:rPr lang="en-GB" dirty="0" smtClean="0"/>
              <a:t>QCD, which is based on the gauge group SU(3)C, is the theory of the strong interactions in the Standard Model</a:t>
            </a:r>
          </a:p>
          <a:p>
            <a:r>
              <a:rPr lang="en-GB" dirty="0" smtClean="0"/>
              <a:t>QCD have been extensively tested at colliders:</a:t>
            </a:r>
          </a:p>
          <a:p>
            <a:pPr lvl="1"/>
            <a:r>
              <a:rPr lang="en-GB" dirty="0" smtClean="0"/>
              <a:t> Jets as quarks and gluons due to Confinement and asymptotic freedom</a:t>
            </a:r>
          </a:p>
          <a:p>
            <a:pPr lvl="1"/>
            <a:r>
              <a:rPr lang="en-GB" dirty="0" smtClean="0"/>
              <a:t>Non </a:t>
            </a:r>
            <a:r>
              <a:rPr lang="en-GB" dirty="0" err="1" smtClean="0"/>
              <a:t>abelian</a:t>
            </a:r>
            <a:r>
              <a:rPr lang="en-GB" dirty="0" smtClean="0"/>
              <a:t> SU(3)</a:t>
            </a:r>
            <a:r>
              <a:rPr lang="en-GB" baseline="-25000" dirty="0" smtClean="0"/>
              <a:t>C</a:t>
            </a:r>
            <a:r>
              <a:rPr lang="en-GB" dirty="0" smtClean="0"/>
              <a:t> through event shape and </a:t>
            </a:r>
            <a:r>
              <a:rPr lang="en-GB" dirty="0" err="1" smtClean="0"/>
              <a:t>color</a:t>
            </a:r>
            <a:r>
              <a:rPr lang="en-GB" dirty="0" smtClean="0"/>
              <a:t> factors  </a:t>
            </a:r>
          </a:p>
          <a:p>
            <a:r>
              <a:rPr lang="en-GB" dirty="0" smtClean="0"/>
              <a:t>Asymptotic freedom and </a:t>
            </a:r>
            <a:r>
              <a:rPr lang="en-GB" dirty="0" err="1" smtClean="0">
                <a:latin typeface="Symbol" charset="2"/>
                <a:cs typeface="Symbol" charset="2"/>
              </a:rPr>
              <a:t>a</a:t>
            </a:r>
            <a:r>
              <a:rPr lang="en-GB" baseline="-25000" dirty="0" err="1" smtClean="0"/>
              <a:t>S</a:t>
            </a:r>
            <a:r>
              <a:rPr lang="en-GB" dirty="0" smtClean="0"/>
              <a:t> measurement using different processes: jets, </a:t>
            </a:r>
            <a:r>
              <a:rPr lang="en-GB" dirty="0" smtClean="0"/>
              <a:t>e</a:t>
            </a:r>
            <a:r>
              <a:rPr lang="en-GB" dirty="0" smtClean="0"/>
              <a:t>vent shape, DIS, W, </a:t>
            </a:r>
            <a:r>
              <a:rPr lang="en-GB" dirty="0" err="1" smtClean="0">
                <a:latin typeface="Symbol" charset="2"/>
                <a:cs typeface="Symbol" charset="2"/>
              </a:rPr>
              <a:t>t</a:t>
            </a:r>
            <a:endParaRPr lang="en-GB" dirty="0" smtClean="0">
              <a:latin typeface="Symbol" charset="2"/>
              <a:cs typeface="Symbol" charset="2"/>
            </a:endParaRPr>
          </a:p>
          <a:p>
            <a:r>
              <a:rPr lang="en-GB" dirty="0" smtClean="0">
                <a:cs typeface="Symbol" charset="2"/>
              </a:rPr>
              <a:t>Nobel prize in 2004</a:t>
            </a:r>
          </a:p>
          <a:p>
            <a:r>
              <a:rPr lang="en-GB" dirty="0" smtClean="0">
                <a:cs typeface="Symbol" charset="2"/>
              </a:rPr>
              <a:t>Jets should not be always associated to </a:t>
            </a:r>
            <a:r>
              <a:rPr lang="en-GB" dirty="0" err="1" smtClean="0">
                <a:cs typeface="Symbol" charset="2"/>
              </a:rPr>
              <a:t>parton</a:t>
            </a:r>
            <a:r>
              <a:rPr lang="en-GB" dirty="0" smtClean="0">
                <a:cs typeface="Symbol" charset="2"/>
              </a:rPr>
              <a:t> in the hard process. </a:t>
            </a:r>
            <a:r>
              <a:rPr lang="en-US" dirty="0" smtClean="0">
                <a:cs typeface="Symbol" charset="2"/>
              </a:rPr>
              <a:t>J</a:t>
            </a:r>
            <a:r>
              <a:rPr lang="en-GB" dirty="0" err="1" smtClean="0">
                <a:cs typeface="Symbol" charset="2"/>
              </a:rPr>
              <a:t>ets</a:t>
            </a:r>
            <a:r>
              <a:rPr lang="en-GB" dirty="0" smtClean="0">
                <a:cs typeface="Symbol" charset="2"/>
              </a:rPr>
              <a:t> are defined by the jet algorithm which should be confronted to the theory</a:t>
            </a:r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u="sng" dirty="0" err="1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eP</a:t>
            </a:r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scattering</a:t>
            </a:r>
            <a:endParaRPr lang="en-US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182" y="1600200"/>
            <a:ext cx="6744618" cy="49530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Elastic </a:t>
            </a:r>
            <a:r>
              <a:rPr lang="en-US" b="1" dirty="0" err="1" smtClean="0"/>
              <a:t>ep</a:t>
            </a:r>
            <a:r>
              <a:rPr lang="en-US" b="1" dirty="0" smtClean="0"/>
              <a:t> scattering </a:t>
            </a:r>
            <a:r>
              <a:rPr lang="en-US" dirty="0" smtClean="0"/>
              <a:t>can be understood entirely in terms of QED as the exchange by a </a:t>
            </a:r>
            <a:r>
              <a:rPr lang="en-US" b="1" i="1" dirty="0" smtClean="0">
                <a:solidFill>
                  <a:srgbClr val="FF0000"/>
                </a:solidFill>
              </a:rPr>
              <a:t>structured</a:t>
            </a:r>
            <a:r>
              <a:rPr lang="en-US" dirty="0" smtClean="0"/>
              <a:t> proton and a electron of a single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First measurements showed that  at large angles in </a:t>
            </a:r>
            <a:r>
              <a:rPr lang="en-US" dirty="0" err="1" smtClean="0"/>
              <a:t>ep</a:t>
            </a:r>
            <a:r>
              <a:rPr lang="en-US" dirty="0" smtClean="0"/>
              <a:t> scattering was much smaller than in </a:t>
            </a:r>
            <a:r>
              <a:rPr lang="en-US" dirty="0" err="1" smtClean="0"/>
              <a:t>ee</a:t>
            </a:r>
            <a:r>
              <a:rPr lang="en-US" dirty="0" smtClean="0"/>
              <a:t> scattering</a:t>
            </a:r>
          </a:p>
          <a:p>
            <a:pPr lvl="1"/>
            <a:r>
              <a:rPr lang="en-US" dirty="0" smtClean="0"/>
              <a:t>Electrons seemed to act as ‘hard’ objects, bouncing off one another</a:t>
            </a:r>
          </a:p>
          <a:p>
            <a:pPr lvl="1"/>
            <a:r>
              <a:rPr lang="en-US" dirty="0" smtClean="0"/>
              <a:t>Proton seemed to be a diffuse large object exerting a smaller impulse on passing particles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Inelastic </a:t>
            </a:r>
            <a:r>
              <a:rPr lang="en-US" b="1" dirty="0" err="1" smtClean="0"/>
              <a:t>ep</a:t>
            </a:r>
            <a:r>
              <a:rPr lang="en-US" b="1" dirty="0" smtClean="0"/>
              <a:t> scattering </a:t>
            </a:r>
            <a:r>
              <a:rPr lang="en-US" dirty="0" smtClean="0"/>
              <a:t>was also thought to be mediated by single photon exchange between proton and electron, and it was thought that the most important process would be resonance production</a:t>
            </a:r>
          </a:p>
          <a:p>
            <a:r>
              <a:rPr lang="en-US" dirty="0" smtClean="0"/>
              <a:t>Analysis of the data at low electron scattering angle showed the expected behavior</a:t>
            </a:r>
          </a:p>
          <a:p>
            <a:r>
              <a:rPr lang="en-US" dirty="0" smtClean="0"/>
              <a:t>At large angles there remained a large measured cross section, despite the disappearance of individual resonance peaks</a:t>
            </a:r>
          </a:p>
          <a:p>
            <a:r>
              <a:rPr lang="en-US" dirty="0" smtClean="0"/>
              <a:t>The inelastic </a:t>
            </a:r>
            <a:r>
              <a:rPr lang="en-US" dirty="0" err="1" smtClean="0"/>
              <a:t>ep</a:t>
            </a:r>
            <a:r>
              <a:rPr lang="en-US" dirty="0" smtClean="0"/>
              <a:t> cross section was behaving as though </a:t>
            </a:r>
            <a:r>
              <a:rPr lang="en-US" b="1" dirty="0" smtClean="0"/>
              <a:t>the proton contained hard, point-like scattering </a:t>
            </a:r>
            <a:r>
              <a:rPr lang="en-US" b="1" dirty="0" err="1" smtClean="0"/>
              <a:t>centres</a:t>
            </a:r>
            <a:endParaRPr lang="en-US" b="1" dirty="0" smtClean="0"/>
          </a:p>
          <a:p>
            <a:r>
              <a:rPr lang="en-US" dirty="0" smtClean="0"/>
              <a:t>In the late 60s, </a:t>
            </a:r>
            <a:r>
              <a:rPr lang="en-US" i="1" dirty="0" smtClean="0"/>
              <a:t>scaling</a:t>
            </a:r>
            <a:r>
              <a:rPr lang="en-US" dirty="0" smtClean="0"/>
              <a:t> was observed at SLAC (22 </a:t>
            </a:r>
            <a:r>
              <a:rPr lang="en-US" dirty="0" err="1" smtClean="0"/>
              <a:t>GeV</a:t>
            </a:r>
            <a:r>
              <a:rPr lang="en-US" dirty="0" smtClean="0"/>
              <a:t> linear electron accelerator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343400"/>
            <a:ext cx="1789782" cy="2419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r="5769"/>
          <a:stretch>
            <a:fillRect/>
          </a:stretch>
        </p:blipFill>
        <p:spPr>
          <a:xfrm>
            <a:off x="304800" y="1600200"/>
            <a:ext cx="1637382" cy="23431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354" y="1219200"/>
            <a:ext cx="2518569" cy="2597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Scaling in inelastic </a:t>
            </a:r>
            <a:r>
              <a:rPr lang="en-US" b="1" u="sng" dirty="0" err="1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ep</a:t>
            </a:r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scattering</a:t>
            </a:r>
            <a:endParaRPr lang="en-US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0050" y="1673975"/>
            <a:ext cx="4933950" cy="503162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 high energy </a:t>
            </a:r>
            <a:r>
              <a:rPr lang="en-US" dirty="0" err="1" smtClean="0"/>
              <a:t>ep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 X we define variables: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Structure functions, </a:t>
            </a:r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 and F</a:t>
            </a:r>
            <a:r>
              <a:rPr lang="en-US" baseline="-25000" dirty="0" smtClean="0"/>
              <a:t>2</a:t>
            </a:r>
            <a:r>
              <a:rPr lang="en-US" dirty="0" smtClean="0"/>
              <a:t> are include our </a:t>
            </a:r>
            <a:r>
              <a:rPr lang="en-US" b="1" dirty="0" smtClean="0">
                <a:solidFill>
                  <a:srgbClr val="FF0000"/>
                </a:solidFill>
              </a:rPr>
              <a:t>ignorance</a:t>
            </a:r>
            <a:r>
              <a:rPr lang="en-US" dirty="0" smtClean="0"/>
              <a:t> of the proton structure in describing the interaction cross section: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,F</a:t>
            </a:r>
            <a:r>
              <a:rPr lang="en-US" baseline="-25000" dirty="0" smtClean="0"/>
              <a:t>2</a:t>
            </a:r>
            <a:r>
              <a:rPr lang="en-US" dirty="0" smtClean="0"/>
              <a:t> are functions of x,Q</a:t>
            </a:r>
            <a:r>
              <a:rPr lang="en-US" baseline="30000" dirty="0" smtClean="0"/>
              <a:t>2</a:t>
            </a:r>
            <a:r>
              <a:rPr lang="en-US" dirty="0" smtClean="0"/>
              <a:t>. </a:t>
            </a:r>
            <a:r>
              <a:rPr lang="en-US" dirty="0" err="1" smtClean="0"/>
              <a:t>Bjorken</a:t>
            </a:r>
            <a:r>
              <a:rPr lang="en-US" dirty="0" smtClean="0"/>
              <a:t> predicted that for Q</a:t>
            </a:r>
            <a:r>
              <a:rPr lang="en-US" baseline="30000" dirty="0" smtClean="0"/>
              <a:t>2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∞, and </a:t>
            </a:r>
            <a:r>
              <a:rPr lang="en-US" dirty="0" err="1" smtClean="0"/>
              <a:t>x</a:t>
            </a:r>
            <a:r>
              <a:rPr lang="en-US" dirty="0" smtClean="0"/>
              <a:t> fixed the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i</a:t>
            </a:r>
            <a:r>
              <a:rPr lang="en-US" dirty="0" smtClean="0"/>
              <a:t> depend only on </a:t>
            </a:r>
            <a:r>
              <a:rPr lang="en-US" dirty="0" err="1" smtClean="0"/>
              <a:t>x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Bjorken</a:t>
            </a:r>
            <a:r>
              <a:rPr lang="en-US" dirty="0" smtClean="0"/>
              <a:t> scaling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/>
              <a:t> scatters off (charged) point-like proton  constituents.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83500"/>
            <a:ext cx="4230718" cy="32221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562600" y="2183892"/>
            <a:ext cx="2286000" cy="635508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572000" y="3848100"/>
            <a:ext cx="4191001" cy="4191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791200" y="5181600"/>
            <a:ext cx="1981200" cy="3081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57400"/>
            <a:ext cx="2858378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Parton Model</a:t>
            </a:r>
            <a:endParaRPr lang="en-US" b="1" u="sng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1600200"/>
            <a:ext cx="54864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Parton Model developed by Feynman to account for scaling</a:t>
            </a:r>
          </a:p>
          <a:p>
            <a:r>
              <a:rPr lang="en-US" dirty="0" smtClean="0"/>
              <a:t>Proton constituents are called </a:t>
            </a:r>
            <a:r>
              <a:rPr lang="en-US" dirty="0" err="1" smtClean="0"/>
              <a:t>partons</a:t>
            </a:r>
            <a:endParaRPr lang="en-US" dirty="0" smtClean="0"/>
          </a:p>
          <a:p>
            <a:r>
              <a:rPr lang="en-US" dirty="0" err="1" smtClean="0"/>
              <a:t>Bjorken</a:t>
            </a:r>
            <a:r>
              <a:rPr lang="en-US" dirty="0" smtClean="0"/>
              <a:t> scaling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scatters off (charged) point-like proton constituent</a:t>
            </a:r>
          </a:p>
          <a:p>
            <a:r>
              <a:rPr lang="en-US" dirty="0" err="1" smtClean="0"/>
              <a:t>Partons</a:t>
            </a:r>
            <a:r>
              <a:rPr lang="en-US" dirty="0" smtClean="0"/>
              <a:t> are regarded as </a:t>
            </a:r>
            <a:r>
              <a:rPr lang="en-US" b="1" dirty="0" smtClean="0">
                <a:solidFill>
                  <a:srgbClr val="FF0000"/>
                </a:solidFill>
              </a:rPr>
              <a:t>free</a:t>
            </a:r>
            <a:r>
              <a:rPr lang="en-US" dirty="0" smtClean="0"/>
              <a:t> over the time of collisions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Deep Inelastic Scattering (DIS) in the Parton Model is a single </a:t>
            </a:r>
            <a:r>
              <a:rPr lang="en-US" b="1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g</a:t>
            </a:r>
            <a:r>
              <a:rPr lang="en-US" b="1" dirty="0" smtClean="0">
                <a:solidFill>
                  <a:srgbClr val="008000"/>
                </a:solidFill>
              </a:rPr>
              <a:t> exchange between the </a:t>
            </a:r>
            <a:r>
              <a:rPr lang="en-US" b="1" dirty="0" err="1" smtClean="0">
                <a:solidFill>
                  <a:srgbClr val="008000"/>
                </a:solidFill>
              </a:rPr>
              <a:t>e</a:t>
            </a:r>
            <a:r>
              <a:rPr lang="en-US" b="1" dirty="0" smtClean="0">
                <a:solidFill>
                  <a:srgbClr val="008000"/>
                </a:solidFill>
              </a:rPr>
              <a:t> and a </a:t>
            </a:r>
            <a:r>
              <a:rPr lang="en-US" b="1" dirty="0" err="1" smtClean="0">
                <a:solidFill>
                  <a:srgbClr val="008000"/>
                </a:solidFill>
              </a:rPr>
              <a:t>parton</a:t>
            </a:r>
            <a:endParaRPr lang="en-US" b="1" dirty="0" smtClean="0">
              <a:solidFill>
                <a:srgbClr val="008000"/>
              </a:solidFill>
            </a:endParaRPr>
          </a:p>
          <a:p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, F</a:t>
            </a:r>
            <a:r>
              <a:rPr lang="en-US" baseline="-25000" dirty="0" smtClean="0"/>
              <a:t>2 </a:t>
            </a:r>
            <a:r>
              <a:rPr lang="en-US" dirty="0" smtClean="0"/>
              <a:t>measure the momentum distribution of the charged </a:t>
            </a:r>
            <a:r>
              <a:rPr lang="en-US" dirty="0" err="1" smtClean="0"/>
              <a:t>partons</a:t>
            </a:r>
            <a:r>
              <a:rPr lang="en-US" dirty="0" smtClean="0"/>
              <a:t> within the proton in terms of </a:t>
            </a:r>
            <a:r>
              <a:rPr lang="en-US" dirty="0" err="1" smtClean="0"/>
              <a:t>x</a:t>
            </a:r>
            <a:r>
              <a:rPr lang="en-US" dirty="0" smtClean="0"/>
              <a:t> (momentum fraction of proton)</a:t>
            </a:r>
          </a:p>
          <a:p>
            <a:r>
              <a:rPr lang="en-US" dirty="0" smtClean="0"/>
              <a:t>Parton Model predicts scaling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13357</TotalTime>
  <Words>5043</Words>
  <Application>Microsoft Macintosh PowerPoint</Application>
  <PresentationFormat>On-screen Show (4:3)</PresentationFormat>
  <Paragraphs>546</Paragraphs>
  <Slides>62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Office Theme</vt:lpstr>
      <vt:lpstr>Equation</vt:lpstr>
      <vt:lpstr>QCD lectures, 1 and 2: building and testing QCD</vt:lpstr>
      <vt:lpstr>Introduction</vt:lpstr>
      <vt:lpstr>Lecture 1-2: Building and testing QCD </vt:lpstr>
      <vt:lpstr>Yukawa theory 1934</vt:lpstr>
      <vt:lpstr>Ace and Quark Model</vt:lpstr>
      <vt:lpstr>Quark Model with 4 quarks</vt:lpstr>
      <vt:lpstr> eP scattering</vt:lpstr>
      <vt:lpstr>Scaling in inelastic ep scattering</vt:lpstr>
      <vt:lpstr>Parton Model</vt:lpstr>
      <vt:lpstr>Link to the Quark Model</vt:lpstr>
      <vt:lpstr>Quark-Parton Model (QPM)</vt:lpstr>
      <vt:lpstr>Sea quarks &amp; Sum Rules from QPM</vt:lpstr>
      <vt:lpstr>On the road to QFT </vt:lpstr>
      <vt:lpstr>Gauge theory for the strong interactions</vt:lpstr>
      <vt:lpstr>QCD Langrangian</vt:lpstr>
      <vt:lpstr>QCD Feynman Rules</vt:lpstr>
      <vt:lpstr>Confinement</vt:lpstr>
      <vt:lpstr>Asymptotic freedom in QCD</vt:lpstr>
      <vt:lpstr>Running couplings and Grand Unification</vt:lpstr>
      <vt:lpstr>Tests of QCD phenomenology</vt:lpstr>
      <vt:lpstr>Slide 21</vt:lpstr>
      <vt:lpstr>Jets matched to partons (I)</vt:lpstr>
      <vt:lpstr>Jets matched to partons (II)</vt:lpstr>
      <vt:lpstr>2-jets to observe the quarks</vt:lpstr>
      <vt:lpstr>3-jets to observe the gluon</vt:lpstr>
      <vt:lpstr>3rd jet from a higher order correction</vt:lpstr>
      <vt:lpstr>Hadron activity due to gluons</vt:lpstr>
      <vt:lpstr>Scaling violation (I)</vt:lpstr>
      <vt:lpstr>Scaling Violation (II)</vt:lpstr>
      <vt:lpstr>Scaling violation evidence</vt:lpstr>
      <vt:lpstr>Measuring quark and color species (I)</vt:lpstr>
      <vt:lpstr>Measuring quark and color species (II)</vt:lpstr>
      <vt:lpstr>Triple gluon vertex (I)</vt:lpstr>
      <vt:lpstr>Triple gluon vertex (II)</vt:lpstr>
      <vt:lpstr>Color factors and SU(3)C  (I)</vt:lpstr>
      <vt:lpstr>Color factors in SU(3)C (II)</vt:lpstr>
      <vt:lpstr>The ambiguous definition of a jet</vt:lpstr>
      <vt:lpstr>Jet Algorithms</vt:lpstr>
      <vt:lpstr>Cone algorithm</vt:lpstr>
      <vt:lpstr>KT algorithm</vt:lpstr>
      <vt:lpstr>Jet algorithm comparison</vt:lpstr>
      <vt:lpstr>Jet Fractions</vt:lpstr>
      <vt:lpstr>Slide 43</vt:lpstr>
      <vt:lpstr>Event Shape Variables</vt:lpstr>
      <vt:lpstr>as running: Renormalisation Group Equation (I)</vt:lpstr>
      <vt:lpstr>Slide 46</vt:lpstr>
      <vt:lpstr>Measurement of as (I) </vt:lpstr>
      <vt:lpstr>Measurement of as (II) </vt:lpstr>
      <vt:lpstr>as from dijets in DIS</vt:lpstr>
      <vt:lpstr>as from dijets in DIS</vt:lpstr>
      <vt:lpstr>as from jet ratio</vt:lpstr>
      <vt:lpstr>as from inclusive jets at tevatron (I)</vt:lpstr>
      <vt:lpstr>as from inclusive jets at Tevatron</vt:lpstr>
      <vt:lpstr>as from t decay</vt:lpstr>
      <vt:lpstr>as from W production</vt:lpstr>
      <vt:lpstr>Extract as from fragmentation functions</vt:lpstr>
      <vt:lpstr>Slide 57</vt:lpstr>
      <vt:lpstr>As running</vt:lpstr>
      <vt:lpstr>Slide 59</vt:lpstr>
      <vt:lpstr>Slide 60</vt:lpstr>
      <vt:lpstr>Slide 61</vt:lpstr>
      <vt:lpstr>Conclusion</vt:lpstr>
    </vt:vector>
  </TitlesOfParts>
  <Company>GU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 ritchie</dc:creator>
  <cp:lastModifiedBy>jon ritchie</cp:lastModifiedBy>
  <cp:revision>142</cp:revision>
  <cp:lastPrinted>2009-02-20T10:21:12Z</cp:lastPrinted>
  <dcterms:created xsi:type="dcterms:W3CDTF">2009-02-26T15:01:10Z</dcterms:created>
  <dcterms:modified xsi:type="dcterms:W3CDTF">2009-02-27T11:00:26Z</dcterms:modified>
</cp:coreProperties>
</file>