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83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3F080-33DC-C847-8747-8E2C460F28A8}" type="datetimeFigureOut">
              <a:rPr lang="en-US" smtClean="0"/>
              <a:t>11/04/2011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6B90B-57FB-694D-9EF5-393145FC7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89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DBBF5-7F26-0843-98AF-9BD84C63DA45}" type="datetimeFigureOut">
              <a:rPr lang="en-US" smtClean="0"/>
              <a:t>11/04/2011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8DA65-7F43-804D-9129-455FF2872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492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F240E-59AF-D046-B415-F34C43CBB8D7}" type="datetime4">
              <a:rPr lang="en-GB" smtClean="0"/>
              <a:t>April 11,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0A2A6-A554-6446-A16F-111FA66D9E3D}" type="datetime4">
              <a:rPr lang="en-GB" smtClean="0"/>
              <a:t>April 11,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25E6-7445-354A-B16F-B07E7C7571FD}" type="datetime4">
              <a:rPr lang="en-GB" smtClean="0"/>
              <a:t>April 11,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6EA2-98EB-1B47-B7DF-E8850AA1BBC4}" type="datetime4">
              <a:rPr lang="en-GB" smtClean="0"/>
              <a:t>April 11,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D08DF-D7C9-104B-9570-E6F511A18A61}" type="datetime4">
              <a:rPr lang="en-GB" smtClean="0"/>
              <a:t>April 11, 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88FEE-817B-2F46-ACDB-54FCA099F7A1}" type="datetime4">
              <a:rPr lang="en-GB" smtClean="0"/>
              <a:t>April 11,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5379-33D9-CC49-9051-5585DC575225}" type="datetime4">
              <a:rPr lang="en-GB" smtClean="0"/>
              <a:t>April 11, 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6D15-DF1B-A14E-B84B-F6120D518A87}" type="datetime4">
              <a:rPr lang="en-GB" smtClean="0"/>
              <a:t>April 11, 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7B6C-79D0-B447-AB28-723A491EAA1B}" type="datetime4">
              <a:rPr lang="en-GB" smtClean="0"/>
              <a:t>April 11, 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48786-9746-BE40-9E02-C110A5F8E477}" type="datetime4">
              <a:rPr lang="en-GB" smtClean="0"/>
              <a:t>April 11,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Michael Wright, H-&gt;bb, 11/04/2011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BBAD-A782-9144-A0E6-EDBD9AF15ADE}" type="datetime4">
              <a:rPr lang="en-GB" smtClean="0"/>
              <a:t>April 11, 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F8F467-7FF3-1544-9DC8-C3997A1D6D1D}" type="datetime4">
              <a:rPr lang="en-GB" smtClean="0"/>
              <a:t>April 11, 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Michael Wright, H-&gt;bb, 11/04/2011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WHNoteSummer2011%23BaseLine_Selectio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WH, H-&gt;</a:t>
            </a:r>
            <a:r>
              <a:rPr lang="en-US" cap="none" dirty="0" smtClean="0"/>
              <a:t>bb</a:t>
            </a: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wright, university of </a:t>
            </a:r>
            <a:r>
              <a:rPr lang="en-US" dirty="0" err="1" smtClean="0"/>
              <a:t>glasgow</a:t>
            </a:r>
            <a:endParaRPr lang="en-US" dirty="0"/>
          </a:p>
        </p:txBody>
      </p:sp>
      <p:pic>
        <p:nvPicPr>
          <p:cNvPr id="6" name="Picture 5" descr="GU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20" y="254683"/>
            <a:ext cx="1580637" cy="20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939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Optimize University of Glasgow WH analysis by comparing with LMU and Wisconsin MC cut flows . </a:t>
            </a:r>
          </a:p>
          <a:p>
            <a:pPr>
              <a:buFont typeface="Arial"/>
              <a:buChar char="•"/>
            </a:pPr>
            <a:r>
              <a:rPr lang="en-US" dirty="0" smtClean="0"/>
              <a:t>Compare cut flows with the new proposed baseline cuts from 05/04/2011 H-&gt;bb meeting.</a:t>
            </a:r>
          </a:p>
          <a:p>
            <a:pPr>
              <a:buFont typeface="Arial"/>
              <a:buChar char="•"/>
            </a:pPr>
            <a:r>
              <a:rPr lang="en-US" dirty="0" smtClean="0"/>
              <a:t>Data sets used: </a:t>
            </a:r>
          </a:p>
          <a:p>
            <a:pPr marL="0" indent="0"/>
            <a:r>
              <a:rPr lang="en-US" dirty="0" err="1" smtClean="0"/>
              <a:t>Wenu</a:t>
            </a:r>
            <a:r>
              <a:rPr lang="en-US" dirty="0" smtClean="0"/>
              <a:t> : </a:t>
            </a:r>
          </a:p>
          <a:p>
            <a:r>
              <a:rPr lang="en-US" b="0" dirty="0" smtClean="0"/>
              <a:t>mc10_7TeV106043</a:t>
            </a:r>
            <a:r>
              <a:rPr lang="en-US" b="0" dirty="0"/>
              <a:t>.</a:t>
            </a:r>
            <a:r>
              <a:rPr lang="en-US" b="0" dirty="0" smtClean="0"/>
              <a:t>PythiaWenu_no_filter.merge.NTUP_TOP.e574_s933_s946_r1835_r</a:t>
            </a:r>
            <a:r>
              <a:rPr lang="nl-NL" b="0" dirty="0" smtClean="0"/>
              <a:t>1700_p406_tid256551_00 </a:t>
            </a:r>
            <a:r>
              <a:rPr lang="nl-NL" b="0" dirty="0"/>
              <a:t>: </a:t>
            </a:r>
            <a:r>
              <a:rPr lang="nl-NL" u="sng" dirty="0"/>
              <a:t>NTUP_TOP.256551._000487.root.</a:t>
            </a:r>
            <a:r>
              <a:rPr lang="nl-NL" u="sng" dirty="0" smtClean="0"/>
              <a:t>2 </a:t>
            </a:r>
          </a:p>
          <a:p>
            <a:r>
              <a:rPr lang="nl-NL" dirty="0" err="1" smtClean="0"/>
              <a:t>Wmunu</a:t>
            </a:r>
            <a:r>
              <a:rPr lang="nl-NL" b="0" dirty="0" smtClean="0"/>
              <a:t>:</a:t>
            </a:r>
          </a:p>
          <a:p>
            <a:r>
              <a:rPr lang="en-US" b="0" dirty="0" smtClean="0"/>
              <a:t>mc10_7TeV106044</a:t>
            </a:r>
            <a:r>
              <a:rPr lang="en-US" b="0" dirty="0"/>
              <a:t>.</a:t>
            </a:r>
            <a:r>
              <a:rPr lang="en-US" b="0" dirty="0" smtClean="0"/>
              <a:t>PythiaWmunu_no_filter.merge.NTUP_TOP.e574_s933_s946_r1831</a:t>
            </a:r>
            <a:r>
              <a:rPr lang="nl-NL" b="0" dirty="0" smtClean="0"/>
              <a:t>_r1700_p406_tid256552_00 </a:t>
            </a:r>
            <a:r>
              <a:rPr lang="nl-NL" b="0" dirty="0"/>
              <a:t>: </a:t>
            </a:r>
            <a:r>
              <a:rPr lang="nl-NL" u="sng" dirty="0"/>
              <a:t>NTUP_TOP.256552._000350.root.</a:t>
            </a:r>
            <a:r>
              <a:rPr lang="nl-NL" u="sng" dirty="0" smtClean="0"/>
              <a:t>2</a:t>
            </a:r>
          </a:p>
          <a:p>
            <a:endParaRPr lang="en-US" u="sng" dirty="0" smtClean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80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Baseline 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 WH, H-&gt;bb summer </a:t>
            </a:r>
            <a:r>
              <a:rPr lang="en-US" dirty="0" err="1" smtClean="0"/>
              <a:t>conf</a:t>
            </a:r>
            <a:r>
              <a:rPr lang="en-US" dirty="0" smtClean="0"/>
              <a:t> baseline cuts can be found here:</a:t>
            </a:r>
          </a:p>
          <a:p>
            <a:pPr marL="285750" indent="-285750">
              <a:buFont typeface="Wingdings" charset="2"/>
              <a:buChar char="Ø"/>
            </a:pPr>
            <a:r>
              <a:rPr lang="en-US" b="0" dirty="0" smtClean="0">
                <a:hlinkClick r:id="rId2"/>
              </a:rPr>
              <a:t>https</a:t>
            </a:r>
            <a:r>
              <a:rPr lang="en-US" b="0" dirty="0">
                <a:hlinkClick r:id="rId2"/>
              </a:rPr>
              <a:t>://twiki.cern.ch/twiki/bin/view/</a:t>
            </a:r>
            <a:r>
              <a:rPr lang="en-US" b="0" dirty="0" smtClean="0">
                <a:hlinkClick r:id="rId2"/>
              </a:rPr>
              <a:t>AtlasProtected/WHNoteSummer2011</a:t>
            </a:r>
            <a:r>
              <a:rPr lang="en-US" b="0" dirty="0">
                <a:hlinkClick r:id="rId2"/>
              </a:rPr>
              <a:t>#</a:t>
            </a:r>
            <a:r>
              <a:rPr lang="en-US" b="0" dirty="0" smtClean="0">
                <a:hlinkClick r:id="rId2"/>
              </a:rPr>
              <a:t>BaseLine_Selection</a:t>
            </a:r>
            <a:endParaRPr lang="en-US" b="0" dirty="0"/>
          </a:p>
          <a:p>
            <a:pPr marL="285750" indent="-285750">
              <a:buFont typeface="Arial"/>
              <a:buChar char="•"/>
            </a:pPr>
            <a:r>
              <a:rPr lang="en-US" b="0" dirty="0" smtClean="0"/>
              <a:t> </a:t>
            </a:r>
            <a:r>
              <a:rPr lang="en-US" dirty="0" smtClean="0"/>
              <a:t>New proposed baseline cuts can be found on the </a:t>
            </a:r>
            <a:r>
              <a:rPr lang="en-US" dirty="0" err="1" smtClean="0"/>
              <a:t>Hbb</a:t>
            </a:r>
            <a:r>
              <a:rPr lang="en-US" dirty="0" smtClean="0"/>
              <a:t> </a:t>
            </a:r>
            <a:r>
              <a:rPr lang="en-US" dirty="0" err="1" smtClean="0"/>
              <a:t>Sharepoint</a:t>
            </a:r>
            <a:r>
              <a:rPr lang="en-US" dirty="0" smtClean="0"/>
              <a:t>. </a:t>
            </a:r>
          </a:p>
          <a:p>
            <a:pPr marL="0" indent="0"/>
            <a:r>
              <a:rPr lang="en-US" dirty="0" smtClean="0"/>
              <a:t>                                       </a:t>
            </a:r>
            <a:r>
              <a:rPr lang="en-US" u="sng" dirty="0" smtClean="0"/>
              <a:t>Main Changes</a:t>
            </a:r>
          </a:p>
          <a:p>
            <a:pPr marL="285750" indent="-285750">
              <a:buFont typeface="Arial"/>
              <a:buChar char="•"/>
            </a:pPr>
            <a:r>
              <a:rPr lang="en-US" u="sng" dirty="0" err="1" smtClean="0"/>
              <a:t>Muons</a:t>
            </a:r>
            <a:r>
              <a:rPr lang="en-US" u="sng" dirty="0" smtClean="0"/>
              <a:t>:</a:t>
            </a:r>
          </a:p>
          <a:p>
            <a:pPr marL="116586" lvl="1" indent="-285750"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|eta| &lt; 2.4  from 2.5</a:t>
            </a:r>
          </a:p>
          <a:p>
            <a:pPr marL="116586" lvl="1" indent="-285750"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pTtrk20/</a:t>
            </a:r>
            <a:r>
              <a:rPr lang="en-US" dirty="0" err="1" smtClean="0"/>
              <a:t>pT</a:t>
            </a:r>
            <a:r>
              <a:rPr lang="en-US" dirty="0" smtClean="0"/>
              <a:t> &lt; 0.1  from  pTtrk20 &lt; 1.8GeV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dirty="0" smtClean="0"/>
              <a:t>   </a:t>
            </a:r>
            <a:r>
              <a:rPr lang="en-US" b="1" u="sng" dirty="0" smtClean="0"/>
              <a:t>Electrons:</a:t>
            </a:r>
          </a:p>
          <a:p>
            <a:pPr lvl="1"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  |eta| &lt; 2.47 incl. crack from 2.5 excl. crack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u="sng" dirty="0" smtClean="0"/>
              <a:t>MET: 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   </a:t>
            </a:r>
            <a:r>
              <a:rPr lang="en-US" dirty="0" err="1" smtClean="0"/>
              <a:t>MET_RefFinal</a:t>
            </a:r>
            <a:r>
              <a:rPr lang="en-US" dirty="0" smtClean="0"/>
              <a:t>   from </a:t>
            </a:r>
            <a:r>
              <a:rPr lang="en-US" dirty="0" err="1" smtClean="0"/>
              <a:t>MET_LocHadTopo</a:t>
            </a:r>
            <a:r>
              <a:rPr lang="en-US" dirty="0" smtClean="0"/>
              <a:t>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u="sng" dirty="0" smtClean="0"/>
              <a:t>Jet:</a:t>
            </a:r>
          </a:p>
          <a:p>
            <a:pPr lvl="1">
              <a:buFont typeface="Arial"/>
              <a:buChar char="•"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|eta| &lt; </a:t>
            </a:r>
            <a:r>
              <a:rPr lang="en-US" dirty="0" smtClean="0"/>
              <a:t>4.5  </a:t>
            </a:r>
            <a:r>
              <a:rPr lang="en-US" dirty="0"/>
              <a:t>from 2.5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    Jet Cleaning only on Jets with </a:t>
            </a:r>
            <a:r>
              <a:rPr lang="en-US" dirty="0" err="1" smtClean="0"/>
              <a:t>pT</a:t>
            </a:r>
            <a:r>
              <a:rPr lang="en-US" dirty="0" smtClean="0"/>
              <a:t> &gt; 20 </a:t>
            </a:r>
            <a:r>
              <a:rPr lang="en-US" dirty="0" err="1" smtClean="0"/>
              <a:t>GeV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21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Cut flow comparison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57477"/>
              </p:ext>
            </p:extLst>
          </p:nvPr>
        </p:nvGraphicFramePr>
        <p:xfrm>
          <a:off x="1" y="914400"/>
          <a:ext cx="9144002" cy="59436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1306286"/>
                <a:gridCol w="1306286"/>
                <a:gridCol w="1306286"/>
                <a:gridCol w="1306286"/>
                <a:gridCol w="1306286"/>
                <a:gridCol w="1306286"/>
                <a:gridCol w="1306286"/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MC Cut</a:t>
                      </a:r>
                      <a:r>
                        <a:rPr lang="en-US" baseline="0" dirty="0" smtClean="0"/>
                        <a:t> 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Wmunu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Wmunu</a:t>
                      </a:r>
                      <a:r>
                        <a:rPr lang="en-US" dirty="0" smtClean="0"/>
                        <a:t>             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Wenu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Wenu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ttbar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ttbar</a:t>
                      </a:r>
                      <a:endParaRPr lang="en-US" dirty="0" smtClean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Selection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Wisconsin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Glasgow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Wisconsin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Glasgow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Wisconsin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Glasgow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Initial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9995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N </a:t>
                      </a:r>
                      <a:r>
                        <a:rPr lang="en-US" dirty="0" err="1" smtClean="0"/>
                        <a:t>Lep</a:t>
                      </a:r>
                      <a:r>
                        <a:rPr lang="en-US" dirty="0" smtClean="0"/>
                        <a:t> &gt;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5758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4959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Trigger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4503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Vertex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4503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MET Cleaning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4483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Lepton Veto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3924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MT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2430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smtClean="0"/>
                        <a:t>MET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2242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Njet</a:t>
                      </a:r>
                      <a:r>
                        <a:rPr lang="en-US" baseline="0" dirty="0" smtClean="0"/>
                        <a:t> &gt;=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2158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Njet</a:t>
                      </a:r>
                      <a:r>
                        <a:rPr lang="en-US" dirty="0" smtClean="0"/>
                        <a:t> =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417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NBJet</a:t>
                      </a:r>
                      <a:r>
                        <a:rPr lang="en-US" dirty="0" smtClean="0"/>
                        <a:t>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309</a:t>
                      </a:r>
                      <a:endParaRPr lang="en-US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NBJet</a:t>
                      </a:r>
                      <a:r>
                        <a:rPr lang="en-US" dirty="0" smtClean="0"/>
                        <a:t>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44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baseline cut flow comparison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4571664"/>
              </p:ext>
            </p:extLst>
          </p:nvPr>
        </p:nvGraphicFramePr>
        <p:xfrm>
          <a:off x="-1" y="-12"/>
          <a:ext cx="9144000" cy="6858022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048000"/>
                <a:gridCol w="3048000"/>
                <a:gridCol w="3048000"/>
              </a:tblGrid>
              <a:tr h="33866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MC Cut</a:t>
                      </a:r>
                      <a:r>
                        <a:rPr lang="en-US" sz="1000" baseline="0" dirty="0" smtClean="0"/>
                        <a:t> flow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Wmunu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Wmunu</a:t>
                      </a:r>
                      <a:r>
                        <a:rPr lang="en-US" sz="1000" dirty="0" smtClean="0"/>
                        <a:t>                   </a:t>
                      </a:r>
                      <a:endParaRPr lang="en-US" sz="1000" dirty="0"/>
                    </a:p>
                  </a:txBody>
                  <a:tcPr/>
                </a:tc>
              </a:tr>
              <a:tr h="42333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Selection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Glasgow</a:t>
                      </a:r>
                    </a:p>
                    <a:p>
                      <a:r>
                        <a:rPr lang="en-US" sz="1000" dirty="0" smtClean="0"/>
                        <a:t>(New)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Glasgow</a:t>
                      </a:r>
                      <a:r>
                        <a:rPr lang="en-US" sz="1000" baseline="0" dirty="0" smtClean="0"/>
                        <a:t>    (old)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Initial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9998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9998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Author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7344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7344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Eta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6988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7225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Pt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5767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5976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Pixel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5756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5962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5731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5937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SCT/Pixel Holes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5728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5934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b-layer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5706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5912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5906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Z0/d0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5687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5893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Isolation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5652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5799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Mu-jet or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5652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5758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Mu-el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5652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5758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</a:t>
                      </a:r>
                      <a:r>
                        <a:rPr lang="en-US" sz="1000" dirty="0" err="1" smtClean="0"/>
                        <a:t>Lep</a:t>
                      </a:r>
                      <a:r>
                        <a:rPr lang="en-US" sz="1000" dirty="0" smtClean="0"/>
                        <a:t> &gt; 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5652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5758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Trigger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4798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4812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Vertex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4798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4812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MET Cleaning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4791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4805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Lepton Veto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4791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4805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4481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968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3757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417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Njet</a:t>
                      </a:r>
                      <a:r>
                        <a:rPr lang="en-US" sz="1000" baseline="0" dirty="0" smtClean="0"/>
                        <a:t> &gt;=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115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36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Njet</a:t>
                      </a:r>
                      <a:r>
                        <a:rPr lang="en-US" sz="1000" dirty="0" smtClean="0"/>
                        <a:t> =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28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NBJet</a:t>
                      </a:r>
                      <a:r>
                        <a:rPr lang="en-US" sz="1000" dirty="0" smtClean="0"/>
                        <a:t> = 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</a:tr>
              <a:tr h="2540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NBJet</a:t>
                      </a:r>
                      <a:r>
                        <a:rPr lang="en-US" sz="1000" dirty="0" smtClean="0"/>
                        <a:t>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96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Michael Wright, H-&gt;bb, 11/04/2011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467990"/>
              </p:ext>
            </p:extLst>
          </p:nvPr>
        </p:nvGraphicFramePr>
        <p:xfrm>
          <a:off x="-1" y="-12"/>
          <a:ext cx="9144000" cy="6858014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3048000"/>
                <a:gridCol w="3048000"/>
                <a:gridCol w="3048000"/>
              </a:tblGrid>
              <a:tr h="457199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MC Cut</a:t>
                      </a:r>
                      <a:r>
                        <a:rPr lang="en-US" sz="1000" baseline="0" dirty="0" smtClean="0"/>
                        <a:t> flow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Wenu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Wenu</a:t>
                      </a:r>
                      <a:r>
                        <a:rPr lang="en-US" sz="1000" dirty="0" smtClean="0"/>
                        <a:t>                   </a:t>
                      </a:r>
                      <a:endParaRPr lang="en-US" sz="1000" dirty="0"/>
                    </a:p>
                  </a:txBody>
                  <a:tcPr/>
                </a:tc>
              </a:tr>
              <a:tr h="57149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Selection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Glasgow</a:t>
                      </a:r>
                    </a:p>
                    <a:p>
                      <a:r>
                        <a:rPr lang="en-US" sz="1000" dirty="0" smtClean="0"/>
                        <a:t>(New)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Glasgow</a:t>
                      </a:r>
                      <a:r>
                        <a:rPr lang="en-US" sz="1000" baseline="0" dirty="0" smtClean="0"/>
                        <a:t>    (old)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Initial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9998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9998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Author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7984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7984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IsEM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4461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4694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checkOQ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4461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4461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Pt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3750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3750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Eta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3743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3750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 </a:t>
                      </a:r>
                      <a:r>
                        <a:rPr lang="en-US" sz="1000" dirty="0" err="1" smtClean="0"/>
                        <a:t>Lep</a:t>
                      </a:r>
                      <a:r>
                        <a:rPr lang="en-US" sz="1000" dirty="0" smtClean="0"/>
                        <a:t> &gt; 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3743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3750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Trigger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3706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3713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Vertex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3705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3712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MET Cleaning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3702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3709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Lepton Veto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3702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3709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3478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3455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2996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2946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Njet</a:t>
                      </a:r>
                      <a:r>
                        <a:rPr lang="en-US" sz="1000" baseline="0" dirty="0" smtClean="0"/>
                        <a:t> &gt;=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55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Njet</a:t>
                      </a:r>
                      <a:r>
                        <a:rPr lang="en-US" sz="1000" dirty="0" smtClean="0"/>
                        <a:t> = 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67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43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r>
                        <a:rPr lang="en-US" sz="1000" dirty="0" err="1" smtClean="0"/>
                        <a:t>NBJet</a:t>
                      </a:r>
                      <a:r>
                        <a:rPr lang="en-US" sz="1000" dirty="0" smtClean="0"/>
                        <a:t> = 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</a:tr>
              <a:tr h="342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NBJet</a:t>
                      </a:r>
                      <a:r>
                        <a:rPr lang="en-US" sz="1000" dirty="0" smtClean="0"/>
                        <a:t> =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mtClean="0"/>
                        <a:t>0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381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250</TotalTime>
  <Words>571</Words>
  <Application>Microsoft Macintosh PowerPoint</Application>
  <PresentationFormat>On-screen Show (4:3)</PresentationFormat>
  <Paragraphs>271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WH, H-&gt;bb</vt:lpstr>
      <vt:lpstr>INTRODUCTION</vt:lpstr>
      <vt:lpstr>Baseline cuts</vt:lpstr>
      <vt:lpstr>Cut flow comparison</vt:lpstr>
      <vt:lpstr>New baseline cut flow comparison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WH, H-&gt;bb</dc:title>
  <dc:creator>Nick Edwards</dc:creator>
  <cp:lastModifiedBy>Nick Edwards</cp:lastModifiedBy>
  <cp:revision>20</cp:revision>
  <dcterms:created xsi:type="dcterms:W3CDTF">2011-04-11T09:33:26Z</dcterms:created>
  <dcterms:modified xsi:type="dcterms:W3CDTF">2011-04-11T13:44:52Z</dcterms:modified>
</cp:coreProperties>
</file>