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7" r:id="rId7"/>
    <p:sldId id="266" r:id="rId8"/>
    <p:sldId id="268" r:id="rId9"/>
    <p:sldId id="262" r:id="rId10"/>
    <p:sldId id="263" r:id="rId11"/>
    <p:sldId id="264"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943B"/>
    <a:srgbClr val="1619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588" autoAdjust="0"/>
  </p:normalViewPr>
  <p:slideViewPr>
    <p:cSldViewPr snapToGrid="0" snapToObjects="1">
      <p:cViewPr>
        <p:scale>
          <a:sx n="100" d="100"/>
          <a:sy n="100" d="100"/>
        </p:scale>
        <p:origin x="-144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9A2FCB2-9BBF-CC44-9A3D-7E00D18DD54C}" type="datetimeFigureOut">
              <a:rPr lang="en-US" smtClean="0"/>
              <a:t>04/10/2012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B597-E297-6543-A128-54C52C3B48FB}" type="slidenum">
              <a:rPr lang="en-US" smtClean="0"/>
              <a:t>‹#›</a:t>
            </a:fld>
            <a:endParaRPr lang="en-US"/>
          </a:p>
        </p:txBody>
      </p:sp>
    </p:spTree>
    <p:extLst>
      <p:ext uri="{BB962C8B-B14F-4D97-AF65-F5344CB8AC3E}">
        <p14:creationId xmlns:p14="http://schemas.microsoft.com/office/powerpoint/2010/main" val="114327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A2FCB2-9BBF-CC44-9A3D-7E00D18DD54C}" type="datetimeFigureOut">
              <a:rPr lang="en-US" smtClean="0"/>
              <a:t>04/10/2012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B597-E297-6543-A128-54C52C3B48FB}" type="slidenum">
              <a:rPr lang="en-US" smtClean="0"/>
              <a:t>‹#›</a:t>
            </a:fld>
            <a:endParaRPr lang="en-US"/>
          </a:p>
        </p:txBody>
      </p:sp>
    </p:spTree>
    <p:extLst>
      <p:ext uri="{BB962C8B-B14F-4D97-AF65-F5344CB8AC3E}">
        <p14:creationId xmlns:p14="http://schemas.microsoft.com/office/powerpoint/2010/main" val="256375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A2FCB2-9BBF-CC44-9A3D-7E00D18DD54C}" type="datetimeFigureOut">
              <a:rPr lang="en-US" smtClean="0"/>
              <a:t>04/10/2012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B597-E297-6543-A128-54C52C3B48FB}" type="slidenum">
              <a:rPr lang="en-US" smtClean="0"/>
              <a:t>‹#›</a:t>
            </a:fld>
            <a:endParaRPr lang="en-US"/>
          </a:p>
        </p:txBody>
      </p:sp>
    </p:spTree>
    <p:extLst>
      <p:ext uri="{BB962C8B-B14F-4D97-AF65-F5344CB8AC3E}">
        <p14:creationId xmlns:p14="http://schemas.microsoft.com/office/powerpoint/2010/main" val="145190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A2FCB2-9BBF-CC44-9A3D-7E00D18DD54C}" type="datetimeFigureOut">
              <a:rPr lang="en-US" smtClean="0"/>
              <a:t>04/10/2012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B597-E297-6543-A128-54C52C3B48FB}" type="slidenum">
              <a:rPr lang="en-US" smtClean="0"/>
              <a:t>‹#›</a:t>
            </a:fld>
            <a:endParaRPr lang="en-US"/>
          </a:p>
        </p:txBody>
      </p:sp>
    </p:spTree>
    <p:extLst>
      <p:ext uri="{BB962C8B-B14F-4D97-AF65-F5344CB8AC3E}">
        <p14:creationId xmlns:p14="http://schemas.microsoft.com/office/powerpoint/2010/main" val="75328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9A2FCB2-9BBF-CC44-9A3D-7E00D18DD54C}" type="datetimeFigureOut">
              <a:rPr lang="en-US" smtClean="0"/>
              <a:t>04/10/2012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B597-E297-6543-A128-54C52C3B48FB}" type="slidenum">
              <a:rPr lang="en-US" smtClean="0"/>
              <a:t>‹#›</a:t>
            </a:fld>
            <a:endParaRPr lang="en-US"/>
          </a:p>
        </p:txBody>
      </p:sp>
    </p:spTree>
    <p:extLst>
      <p:ext uri="{BB962C8B-B14F-4D97-AF65-F5344CB8AC3E}">
        <p14:creationId xmlns:p14="http://schemas.microsoft.com/office/powerpoint/2010/main" val="353740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9A2FCB2-9BBF-CC44-9A3D-7E00D18DD54C}" type="datetimeFigureOut">
              <a:rPr lang="en-US" smtClean="0"/>
              <a:t>04/10/2012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9B597-E297-6543-A128-54C52C3B48FB}" type="slidenum">
              <a:rPr lang="en-US" smtClean="0"/>
              <a:t>‹#›</a:t>
            </a:fld>
            <a:endParaRPr lang="en-US"/>
          </a:p>
        </p:txBody>
      </p:sp>
    </p:spTree>
    <p:extLst>
      <p:ext uri="{BB962C8B-B14F-4D97-AF65-F5344CB8AC3E}">
        <p14:creationId xmlns:p14="http://schemas.microsoft.com/office/powerpoint/2010/main" val="213238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9A2FCB2-9BBF-CC44-9A3D-7E00D18DD54C}" type="datetimeFigureOut">
              <a:rPr lang="en-US" smtClean="0"/>
              <a:t>04/10/2012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99B597-E297-6543-A128-54C52C3B48FB}" type="slidenum">
              <a:rPr lang="en-US" smtClean="0"/>
              <a:t>‹#›</a:t>
            </a:fld>
            <a:endParaRPr lang="en-US"/>
          </a:p>
        </p:txBody>
      </p:sp>
    </p:spTree>
    <p:extLst>
      <p:ext uri="{BB962C8B-B14F-4D97-AF65-F5344CB8AC3E}">
        <p14:creationId xmlns:p14="http://schemas.microsoft.com/office/powerpoint/2010/main" val="121105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9A2FCB2-9BBF-CC44-9A3D-7E00D18DD54C}" type="datetimeFigureOut">
              <a:rPr lang="en-US" smtClean="0"/>
              <a:t>04/10/2012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99B597-E297-6543-A128-54C52C3B48FB}" type="slidenum">
              <a:rPr lang="en-US" smtClean="0"/>
              <a:t>‹#›</a:t>
            </a:fld>
            <a:endParaRPr lang="en-US"/>
          </a:p>
        </p:txBody>
      </p:sp>
    </p:spTree>
    <p:extLst>
      <p:ext uri="{BB962C8B-B14F-4D97-AF65-F5344CB8AC3E}">
        <p14:creationId xmlns:p14="http://schemas.microsoft.com/office/powerpoint/2010/main" val="361977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2FCB2-9BBF-CC44-9A3D-7E00D18DD54C}" type="datetimeFigureOut">
              <a:rPr lang="en-US" smtClean="0"/>
              <a:t>04/10/2012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99B597-E297-6543-A128-54C52C3B48FB}" type="slidenum">
              <a:rPr lang="en-US" smtClean="0"/>
              <a:t>‹#›</a:t>
            </a:fld>
            <a:endParaRPr lang="en-US"/>
          </a:p>
        </p:txBody>
      </p:sp>
    </p:spTree>
    <p:extLst>
      <p:ext uri="{BB962C8B-B14F-4D97-AF65-F5344CB8AC3E}">
        <p14:creationId xmlns:p14="http://schemas.microsoft.com/office/powerpoint/2010/main" val="174255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9A2FCB2-9BBF-CC44-9A3D-7E00D18DD54C}" type="datetimeFigureOut">
              <a:rPr lang="en-US" smtClean="0"/>
              <a:t>04/10/2012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9B597-E297-6543-A128-54C52C3B48FB}" type="slidenum">
              <a:rPr lang="en-US" smtClean="0"/>
              <a:t>‹#›</a:t>
            </a:fld>
            <a:endParaRPr lang="en-US"/>
          </a:p>
        </p:txBody>
      </p:sp>
    </p:spTree>
    <p:extLst>
      <p:ext uri="{BB962C8B-B14F-4D97-AF65-F5344CB8AC3E}">
        <p14:creationId xmlns:p14="http://schemas.microsoft.com/office/powerpoint/2010/main" val="221807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9A2FCB2-9BBF-CC44-9A3D-7E00D18DD54C}" type="datetimeFigureOut">
              <a:rPr lang="en-US" smtClean="0"/>
              <a:t>04/10/2012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9B597-E297-6543-A128-54C52C3B48FB}" type="slidenum">
              <a:rPr lang="en-US" smtClean="0"/>
              <a:t>‹#›</a:t>
            </a:fld>
            <a:endParaRPr lang="en-US"/>
          </a:p>
        </p:txBody>
      </p:sp>
    </p:spTree>
    <p:extLst>
      <p:ext uri="{BB962C8B-B14F-4D97-AF65-F5344CB8AC3E}">
        <p14:creationId xmlns:p14="http://schemas.microsoft.com/office/powerpoint/2010/main" val="6896538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2FCB2-9BBF-CC44-9A3D-7E00D18DD54C}" type="datetimeFigureOut">
              <a:rPr lang="en-US" smtClean="0"/>
              <a:t>04/10/2012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9B597-E297-6543-A128-54C52C3B48FB}" type="slidenum">
              <a:rPr lang="en-US" smtClean="0"/>
              <a:t>‹#›</a:t>
            </a:fld>
            <a:endParaRPr lang="en-US"/>
          </a:p>
        </p:txBody>
      </p:sp>
    </p:spTree>
    <p:extLst>
      <p:ext uri="{BB962C8B-B14F-4D97-AF65-F5344CB8AC3E}">
        <p14:creationId xmlns:p14="http://schemas.microsoft.com/office/powerpoint/2010/main" val="1641951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16196D"/>
                </a:solidFill>
              </a:rPr>
              <a:t>CERN </a:t>
            </a:r>
            <a:r>
              <a:rPr lang="en-US" dirty="0" err="1" smtClean="0">
                <a:solidFill>
                  <a:srgbClr val="16196D"/>
                </a:solidFill>
              </a:rPr>
              <a:t>Testbeam</a:t>
            </a:r>
            <a:r>
              <a:rPr lang="en-US" dirty="0" smtClean="0">
                <a:solidFill>
                  <a:srgbClr val="16196D"/>
                </a:solidFill>
              </a:rPr>
              <a:t> overview </a:t>
            </a:r>
            <a:br>
              <a:rPr lang="en-US" dirty="0" smtClean="0">
                <a:solidFill>
                  <a:srgbClr val="16196D"/>
                </a:solidFill>
              </a:rPr>
            </a:br>
            <a:r>
              <a:rPr lang="en-US" dirty="0" smtClean="0">
                <a:solidFill>
                  <a:srgbClr val="16196D"/>
                </a:solidFill>
              </a:rPr>
              <a:t>September 2012</a:t>
            </a:r>
            <a:endParaRPr lang="en-US" dirty="0">
              <a:solidFill>
                <a:srgbClr val="16196D"/>
              </a:solidFill>
            </a:endParaRPr>
          </a:p>
        </p:txBody>
      </p:sp>
      <p:sp>
        <p:nvSpPr>
          <p:cNvPr id="3" name="Subtitle 2"/>
          <p:cNvSpPr>
            <a:spLocks noGrp="1"/>
          </p:cNvSpPr>
          <p:nvPr>
            <p:ph type="subTitle" idx="1"/>
          </p:nvPr>
        </p:nvSpPr>
        <p:spPr/>
        <p:txBody>
          <a:bodyPr>
            <a:normAutofit/>
          </a:bodyPr>
          <a:lstStyle/>
          <a:p>
            <a:r>
              <a:rPr lang="en-US" sz="2800" dirty="0" smtClean="0">
                <a:solidFill>
                  <a:srgbClr val="B2943B"/>
                </a:solidFill>
              </a:rPr>
              <a:t>Dean Forshaw</a:t>
            </a:r>
            <a:endParaRPr lang="en-US" sz="2800" dirty="0">
              <a:solidFill>
                <a:srgbClr val="B2943B"/>
              </a:solidFill>
            </a:endParaRPr>
          </a:p>
        </p:txBody>
      </p:sp>
      <p:pic>
        <p:nvPicPr>
          <p:cNvPr id="4" name="Picture 3" descr="Liverpool-LVP_UNI_LOGO_Pant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3" y="238687"/>
            <a:ext cx="2493287" cy="574237"/>
          </a:xfrm>
          <a:prstGeom prst="rect">
            <a:avLst/>
          </a:prstGeom>
        </p:spPr>
      </p:pic>
      <p:cxnSp>
        <p:nvCxnSpPr>
          <p:cNvPr id="6" name="Straight Connector 5"/>
          <p:cNvCxnSpPr/>
          <p:nvPr/>
        </p:nvCxnSpPr>
        <p:spPr>
          <a:xfrm>
            <a:off x="326112" y="965200"/>
            <a:ext cx="8496000" cy="25400"/>
          </a:xfrm>
          <a:prstGeom prst="line">
            <a:avLst/>
          </a:prstGeom>
          <a:ln w="19050" cmpd="sng">
            <a:solidFill>
              <a:srgbClr val="B2943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88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verpool-LVP_UNI_LOGO_Pant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3" y="238687"/>
            <a:ext cx="2493287" cy="574237"/>
          </a:xfrm>
          <a:prstGeom prst="rect">
            <a:avLst/>
          </a:prstGeom>
        </p:spPr>
      </p:pic>
      <p:cxnSp>
        <p:nvCxnSpPr>
          <p:cNvPr id="5" name="Straight Connector 4"/>
          <p:cNvCxnSpPr/>
          <p:nvPr/>
        </p:nvCxnSpPr>
        <p:spPr>
          <a:xfrm>
            <a:off x="326112" y="952500"/>
            <a:ext cx="8496000" cy="25400"/>
          </a:xfrm>
          <a:prstGeom prst="line">
            <a:avLst/>
          </a:prstGeom>
          <a:ln w="28575" cmpd="sng">
            <a:solidFill>
              <a:srgbClr val="B2943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352800" y="403911"/>
            <a:ext cx="5393112" cy="461665"/>
          </a:xfrm>
          <a:prstGeom prst="rect">
            <a:avLst/>
          </a:prstGeom>
          <a:noFill/>
        </p:spPr>
        <p:txBody>
          <a:bodyPr wrap="square" rtlCol="0">
            <a:spAutoFit/>
          </a:bodyPr>
          <a:lstStyle/>
          <a:p>
            <a:r>
              <a:rPr lang="en-US" sz="2400" dirty="0" smtClean="0">
                <a:solidFill>
                  <a:srgbClr val="16196D"/>
                </a:solidFill>
              </a:rPr>
              <a:t>Devices – VTT5 (</a:t>
            </a:r>
            <a:r>
              <a:rPr lang="en-US" sz="2400" dirty="0" err="1" smtClean="0">
                <a:solidFill>
                  <a:srgbClr val="16196D"/>
                </a:solidFill>
              </a:rPr>
              <a:t>std</a:t>
            </a:r>
            <a:r>
              <a:rPr lang="en-US" sz="2400" dirty="0" smtClean="0">
                <a:solidFill>
                  <a:srgbClr val="16196D"/>
                </a:solidFill>
              </a:rPr>
              <a:t>) initial characteristics</a:t>
            </a:r>
            <a:endParaRPr lang="en-US" sz="2400" dirty="0">
              <a:solidFill>
                <a:srgbClr val="16196D"/>
              </a:solidFill>
            </a:endParaRPr>
          </a:p>
        </p:txBody>
      </p:sp>
      <p:sp>
        <p:nvSpPr>
          <p:cNvPr id="7" name="TextBox 6"/>
          <p:cNvSpPr txBox="1"/>
          <p:nvPr/>
        </p:nvSpPr>
        <p:spPr>
          <a:xfrm>
            <a:off x="326112" y="1257300"/>
            <a:ext cx="8419800" cy="4708981"/>
          </a:xfrm>
          <a:prstGeom prst="rect">
            <a:avLst/>
          </a:prstGeom>
          <a:noFill/>
        </p:spPr>
        <p:txBody>
          <a:bodyPr wrap="square" rtlCol="0">
            <a:spAutoFit/>
          </a:bodyPr>
          <a:lstStyle/>
          <a:p>
            <a:pPr marL="285750" indent="-285750">
              <a:buClr>
                <a:srgbClr val="B2943B"/>
              </a:buClr>
              <a:buFont typeface="Arial"/>
              <a:buChar char="•"/>
            </a:pPr>
            <a:r>
              <a:rPr lang="en-US" sz="2000" dirty="0" smtClean="0">
                <a:solidFill>
                  <a:srgbClr val="16196D"/>
                </a:solidFill>
              </a:rPr>
              <a:t>VTT5 acted fine in the lab and at the start of the </a:t>
            </a:r>
            <a:r>
              <a:rPr lang="en-US" sz="2000" dirty="0" err="1" smtClean="0">
                <a:solidFill>
                  <a:srgbClr val="16196D"/>
                </a:solidFill>
              </a:rPr>
              <a:t>testbeam</a:t>
            </a:r>
            <a:endParaRPr lang="en-US" sz="2000" dirty="0" smtClean="0">
              <a:solidFill>
                <a:srgbClr val="16196D"/>
              </a:solidFill>
            </a:endParaRPr>
          </a:p>
          <a:p>
            <a:pPr marL="285750" indent="-285750">
              <a:buClr>
                <a:srgbClr val="B2943B"/>
              </a:buClr>
              <a:buFont typeface="Arial"/>
              <a:buChar char="•"/>
            </a:pPr>
            <a:endParaRPr lang="en-US" sz="2000" dirty="0">
              <a:solidFill>
                <a:srgbClr val="16196D"/>
              </a:solidFill>
            </a:endParaRPr>
          </a:p>
          <a:p>
            <a:pPr marL="285750" indent="-285750">
              <a:buClr>
                <a:srgbClr val="B2943B"/>
              </a:buClr>
              <a:buFont typeface="Arial"/>
              <a:buChar char="•"/>
            </a:pPr>
            <a:r>
              <a:rPr lang="en-US" sz="2000" dirty="0" smtClean="0">
                <a:solidFill>
                  <a:srgbClr val="16196D"/>
                </a:solidFill>
              </a:rPr>
              <a:t>Over time its IV’s worsened</a:t>
            </a:r>
          </a:p>
          <a:p>
            <a:pPr marL="285750" indent="-285750">
              <a:buClr>
                <a:srgbClr val="B2943B"/>
              </a:buClr>
              <a:buFont typeface="Arial"/>
              <a:buChar char="•"/>
            </a:pPr>
            <a:endParaRPr lang="en-US" sz="2000" dirty="0" smtClean="0">
              <a:solidFill>
                <a:srgbClr val="16196D"/>
              </a:solidFill>
            </a:endParaRPr>
          </a:p>
          <a:p>
            <a:pPr marL="285750" indent="-285750">
              <a:buClr>
                <a:srgbClr val="B2943B"/>
              </a:buClr>
              <a:buFont typeface="Arial"/>
              <a:buChar char="•"/>
            </a:pPr>
            <a:r>
              <a:rPr lang="en-US" sz="2000" dirty="0">
                <a:solidFill>
                  <a:srgbClr val="16196D"/>
                </a:solidFill>
              </a:rPr>
              <a:t>In telescope cooled to -50/-40 currents sometime hit the trips for the telescope DCS system, Had to put a high compliance, ~5mA.</a:t>
            </a:r>
          </a:p>
          <a:p>
            <a:pPr marL="285750" indent="-285750">
              <a:buClr>
                <a:srgbClr val="B2943B"/>
              </a:buClr>
              <a:buFont typeface="Arial"/>
              <a:buChar char="•"/>
            </a:pPr>
            <a:endParaRPr lang="en-US" sz="2000" dirty="0">
              <a:solidFill>
                <a:srgbClr val="16196D"/>
              </a:solidFill>
            </a:endParaRPr>
          </a:p>
          <a:p>
            <a:pPr marL="285750" indent="-285750">
              <a:buClr>
                <a:srgbClr val="B2943B"/>
              </a:buClr>
              <a:buFont typeface="Arial"/>
              <a:buChar char="•"/>
            </a:pPr>
            <a:r>
              <a:rPr lang="en-US" sz="2000" dirty="0">
                <a:solidFill>
                  <a:srgbClr val="16196D"/>
                </a:solidFill>
              </a:rPr>
              <a:t>Most of the time current was very low, but current spikes occurred only in this device in multiple HV channels. </a:t>
            </a:r>
          </a:p>
          <a:p>
            <a:pPr marL="285750" indent="-285750">
              <a:buClr>
                <a:srgbClr val="B2943B"/>
              </a:buClr>
              <a:buFont typeface="Arial"/>
              <a:buChar char="•"/>
            </a:pPr>
            <a:endParaRPr lang="en-US" sz="2000" dirty="0">
              <a:solidFill>
                <a:srgbClr val="16196D"/>
              </a:solidFill>
            </a:endParaRPr>
          </a:p>
          <a:p>
            <a:pPr marL="285750" indent="-285750">
              <a:buClr>
                <a:srgbClr val="B2943B"/>
              </a:buClr>
              <a:buFont typeface="Arial"/>
              <a:buChar char="•"/>
            </a:pPr>
            <a:r>
              <a:rPr lang="en-US" sz="2000" dirty="0">
                <a:solidFill>
                  <a:srgbClr val="16196D"/>
                </a:solidFill>
              </a:rPr>
              <a:t>If temp was fine, device was just re-biased and data taking continued</a:t>
            </a:r>
            <a:r>
              <a:rPr lang="en-US" sz="2000" dirty="0" smtClean="0">
                <a:solidFill>
                  <a:srgbClr val="16196D"/>
                </a:solidFill>
              </a:rPr>
              <a:t>.</a:t>
            </a:r>
          </a:p>
          <a:p>
            <a:pPr marL="285750" indent="-285750">
              <a:buClr>
                <a:srgbClr val="B2943B"/>
              </a:buClr>
              <a:buFont typeface="Arial"/>
              <a:buChar char="•"/>
            </a:pPr>
            <a:endParaRPr lang="en-US" sz="2000" dirty="0">
              <a:solidFill>
                <a:srgbClr val="16196D"/>
              </a:solidFill>
            </a:endParaRPr>
          </a:p>
          <a:p>
            <a:pPr marL="285750" indent="-285750">
              <a:buClr>
                <a:srgbClr val="B2943B"/>
              </a:buClr>
              <a:buFont typeface="Arial"/>
              <a:buChar char="•"/>
            </a:pPr>
            <a:r>
              <a:rPr lang="en-US" sz="2000" dirty="0" smtClean="0">
                <a:solidFill>
                  <a:srgbClr val="16196D"/>
                </a:solidFill>
              </a:rPr>
              <a:t>Device won’t bias any more, in the telescope or in the lab. There is no visible damage</a:t>
            </a:r>
            <a:endParaRPr lang="en-US" sz="2000" dirty="0">
              <a:solidFill>
                <a:srgbClr val="16196D"/>
              </a:solidFill>
            </a:endParaRPr>
          </a:p>
          <a:p>
            <a:pPr>
              <a:buClr>
                <a:srgbClr val="B2943B"/>
              </a:buClr>
            </a:pPr>
            <a:endParaRPr lang="en-US" sz="2000" dirty="0">
              <a:solidFill>
                <a:srgbClr val="16196D"/>
              </a:solidFill>
            </a:endParaRPr>
          </a:p>
        </p:txBody>
      </p:sp>
    </p:spTree>
    <p:extLst>
      <p:ext uri="{BB962C8B-B14F-4D97-AF65-F5344CB8AC3E}">
        <p14:creationId xmlns:p14="http://schemas.microsoft.com/office/powerpoint/2010/main" val="355846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verpool-LVP_UNI_LOGO_Pant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3" y="238687"/>
            <a:ext cx="2493287" cy="574237"/>
          </a:xfrm>
          <a:prstGeom prst="rect">
            <a:avLst/>
          </a:prstGeom>
        </p:spPr>
      </p:pic>
      <p:cxnSp>
        <p:nvCxnSpPr>
          <p:cNvPr id="5" name="Straight Connector 4"/>
          <p:cNvCxnSpPr/>
          <p:nvPr/>
        </p:nvCxnSpPr>
        <p:spPr>
          <a:xfrm>
            <a:off x="326112" y="952500"/>
            <a:ext cx="8496000" cy="25400"/>
          </a:xfrm>
          <a:prstGeom prst="line">
            <a:avLst/>
          </a:prstGeom>
          <a:ln w="28575" cmpd="sng">
            <a:solidFill>
              <a:srgbClr val="B2943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352800" y="403911"/>
            <a:ext cx="5393112" cy="461665"/>
          </a:xfrm>
          <a:prstGeom prst="rect">
            <a:avLst/>
          </a:prstGeom>
          <a:noFill/>
        </p:spPr>
        <p:txBody>
          <a:bodyPr wrap="square" rtlCol="0">
            <a:spAutoFit/>
          </a:bodyPr>
          <a:lstStyle/>
          <a:p>
            <a:r>
              <a:rPr lang="en-US" sz="2400" dirty="0" smtClean="0">
                <a:solidFill>
                  <a:srgbClr val="16196D"/>
                </a:solidFill>
              </a:rPr>
              <a:t>Devices – MSS02 initial characteristics</a:t>
            </a:r>
            <a:endParaRPr lang="en-US" sz="2400" dirty="0">
              <a:solidFill>
                <a:srgbClr val="16196D"/>
              </a:solidFill>
            </a:endParaRPr>
          </a:p>
        </p:txBody>
      </p:sp>
      <p:pic>
        <p:nvPicPr>
          <p:cNvPr id="7" name="Picture 6" descr="MSS02-THRESHOLD-FINA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13" y="1242410"/>
            <a:ext cx="4301314" cy="5080000"/>
          </a:xfrm>
          <a:prstGeom prst="rect">
            <a:avLst/>
          </a:prstGeom>
        </p:spPr>
      </p:pic>
      <p:pic>
        <p:nvPicPr>
          <p:cNvPr id="8" name="Picture 7" descr="MSS02-THRESHOLDNOISE-FINAL.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327" y="1257300"/>
            <a:ext cx="4334385" cy="5119058"/>
          </a:xfrm>
          <a:prstGeom prst="rect">
            <a:avLst/>
          </a:prstGeom>
        </p:spPr>
      </p:pic>
    </p:spTree>
    <p:extLst>
      <p:ext uri="{BB962C8B-B14F-4D97-AF65-F5344CB8AC3E}">
        <p14:creationId xmlns:p14="http://schemas.microsoft.com/office/powerpoint/2010/main" val="217274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verpool-LVP_UNI_LOGO_Pant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3" y="238687"/>
            <a:ext cx="2493287" cy="574237"/>
          </a:xfrm>
          <a:prstGeom prst="rect">
            <a:avLst/>
          </a:prstGeom>
        </p:spPr>
      </p:pic>
      <p:cxnSp>
        <p:nvCxnSpPr>
          <p:cNvPr id="5" name="Straight Connector 4"/>
          <p:cNvCxnSpPr/>
          <p:nvPr/>
        </p:nvCxnSpPr>
        <p:spPr>
          <a:xfrm>
            <a:off x="326112" y="952500"/>
            <a:ext cx="8496000" cy="25400"/>
          </a:xfrm>
          <a:prstGeom prst="line">
            <a:avLst/>
          </a:prstGeom>
          <a:ln w="28575" cmpd="sng">
            <a:solidFill>
              <a:srgbClr val="B2943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352800" y="403911"/>
            <a:ext cx="5393112" cy="461665"/>
          </a:xfrm>
          <a:prstGeom prst="rect">
            <a:avLst/>
          </a:prstGeom>
          <a:noFill/>
        </p:spPr>
        <p:txBody>
          <a:bodyPr wrap="square" rtlCol="0">
            <a:spAutoFit/>
          </a:bodyPr>
          <a:lstStyle/>
          <a:p>
            <a:r>
              <a:rPr lang="en-US" sz="2400" dirty="0" smtClean="0">
                <a:solidFill>
                  <a:srgbClr val="16196D"/>
                </a:solidFill>
              </a:rPr>
              <a:t>Devices – MSS02 initial characteristics</a:t>
            </a:r>
            <a:endParaRPr lang="en-US" sz="2400" dirty="0">
              <a:solidFill>
                <a:srgbClr val="16196D"/>
              </a:solidFill>
            </a:endParaRPr>
          </a:p>
        </p:txBody>
      </p:sp>
      <p:pic>
        <p:nvPicPr>
          <p:cNvPr id="2" name="Picture 1" descr="VTT13-NOVOLTAGE-NOIS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301" y="1282700"/>
            <a:ext cx="4262812" cy="5037186"/>
          </a:xfrm>
          <a:prstGeom prst="rect">
            <a:avLst/>
          </a:prstGeom>
        </p:spPr>
      </p:pic>
      <p:pic>
        <p:nvPicPr>
          <p:cNvPr id="3" name="Picture 2" descr="VTT13-THRESH.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13" y="1282700"/>
            <a:ext cx="4170178" cy="4927724"/>
          </a:xfrm>
          <a:prstGeom prst="rect">
            <a:avLst/>
          </a:prstGeom>
        </p:spPr>
      </p:pic>
    </p:spTree>
    <p:extLst>
      <p:ext uri="{BB962C8B-B14F-4D97-AF65-F5344CB8AC3E}">
        <p14:creationId xmlns:p14="http://schemas.microsoft.com/office/powerpoint/2010/main" val="409986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verpool-LVP_UNI_LOGO_Pant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3" y="238687"/>
            <a:ext cx="2493287" cy="574237"/>
          </a:xfrm>
          <a:prstGeom prst="rect">
            <a:avLst/>
          </a:prstGeom>
        </p:spPr>
      </p:pic>
      <p:cxnSp>
        <p:nvCxnSpPr>
          <p:cNvPr id="5" name="Straight Connector 4"/>
          <p:cNvCxnSpPr/>
          <p:nvPr/>
        </p:nvCxnSpPr>
        <p:spPr>
          <a:xfrm>
            <a:off x="326112" y="965200"/>
            <a:ext cx="8496000" cy="25400"/>
          </a:xfrm>
          <a:prstGeom prst="line">
            <a:avLst/>
          </a:prstGeom>
          <a:ln w="19050" cmpd="sng">
            <a:solidFill>
              <a:srgbClr val="B2943B"/>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txBox="1">
            <a:spLocks noGrp="1"/>
          </p:cNvSpPr>
          <p:nvPr>
            <p:ph idx="1"/>
          </p:nvPr>
        </p:nvSpPr>
        <p:spPr>
          <a:xfrm>
            <a:off x="288012" y="1295400"/>
            <a:ext cx="8534099" cy="5016757"/>
          </a:xfrm>
          <a:prstGeom prst="rect">
            <a:avLst/>
          </a:prstGeom>
          <a:noFill/>
        </p:spPr>
        <p:txBody>
          <a:bodyPr wrap="square" rtlCol="0">
            <a:spAutoFit/>
          </a:bodyPr>
          <a:lstStyle/>
          <a:p>
            <a:pPr marL="285750" indent="-285750">
              <a:buClr>
                <a:srgbClr val="B2943B"/>
              </a:buClr>
              <a:buFont typeface="Arial"/>
              <a:buChar char="•"/>
            </a:pPr>
            <a:r>
              <a:rPr lang="en-US" sz="2000" dirty="0" smtClean="0">
                <a:solidFill>
                  <a:srgbClr val="16196D"/>
                </a:solidFill>
              </a:rPr>
              <a:t>Test beam period’s: Part I   10</a:t>
            </a:r>
            <a:r>
              <a:rPr lang="en-US" sz="2000" baseline="30000" dirty="0" smtClean="0">
                <a:solidFill>
                  <a:srgbClr val="16196D"/>
                </a:solidFill>
              </a:rPr>
              <a:t>th</a:t>
            </a:r>
            <a:r>
              <a:rPr lang="en-US" sz="2000" dirty="0" smtClean="0">
                <a:solidFill>
                  <a:srgbClr val="16196D"/>
                </a:solidFill>
              </a:rPr>
              <a:t> – 14</a:t>
            </a:r>
            <a:r>
              <a:rPr lang="en-US" sz="2000" baseline="30000" dirty="0" smtClean="0">
                <a:solidFill>
                  <a:srgbClr val="16196D"/>
                </a:solidFill>
              </a:rPr>
              <a:t>th</a:t>
            </a:r>
            <a:r>
              <a:rPr lang="en-US" sz="2000" dirty="0" smtClean="0">
                <a:solidFill>
                  <a:srgbClr val="16196D"/>
                </a:solidFill>
              </a:rPr>
              <a:t> (8am) September</a:t>
            </a:r>
          </a:p>
          <a:p>
            <a:pPr marL="0" indent="0">
              <a:buClr>
                <a:srgbClr val="B2943B"/>
              </a:buClr>
              <a:buNone/>
            </a:pPr>
            <a:r>
              <a:rPr lang="en-US" sz="2000" dirty="0" smtClean="0">
                <a:solidFill>
                  <a:srgbClr val="16196D"/>
                </a:solidFill>
              </a:rPr>
              <a:t>     and Part II   27</a:t>
            </a:r>
            <a:r>
              <a:rPr lang="en-US" sz="2000" baseline="30000" dirty="0" smtClean="0">
                <a:solidFill>
                  <a:srgbClr val="16196D"/>
                </a:solidFill>
              </a:rPr>
              <a:t>th</a:t>
            </a:r>
            <a:r>
              <a:rPr lang="en-US" sz="2000" dirty="0" smtClean="0">
                <a:solidFill>
                  <a:srgbClr val="16196D"/>
                </a:solidFill>
              </a:rPr>
              <a:t> – 30</a:t>
            </a:r>
            <a:r>
              <a:rPr lang="en-US" sz="2000" baseline="30000" dirty="0" smtClean="0">
                <a:solidFill>
                  <a:srgbClr val="16196D"/>
                </a:solidFill>
              </a:rPr>
              <a:t>th</a:t>
            </a:r>
            <a:r>
              <a:rPr lang="en-US" sz="2000" dirty="0" smtClean="0">
                <a:solidFill>
                  <a:srgbClr val="16196D"/>
                </a:solidFill>
              </a:rPr>
              <a:t> September</a:t>
            </a:r>
          </a:p>
          <a:p>
            <a:pPr marL="0" indent="0">
              <a:buClr>
                <a:srgbClr val="B2943B"/>
              </a:buClr>
              <a:buNone/>
            </a:pPr>
            <a:endParaRPr lang="en-US" sz="2000" dirty="0">
              <a:solidFill>
                <a:srgbClr val="16196D"/>
              </a:solidFill>
            </a:endParaRPr>
          </a:p>
          <a:p>
            <a:pPr marL="285750" indent="-285750">
              <a:buClr>
                <a:srgbClr val="B2943B"/>
              </a:buClr>
              <a:buFont typeface="Arial"/>
              <a:buChar char="•"/>
            </a:pPr>
            <a:r>
              <a:rPr lang="en-US" sz="2000" dirty="0" smtClean="0">
                <a:solidFill>
                  <a:srgbClr val="16196D"/>
                </a:solidFill>
              </a:rPr>
              <a:t>Test beam had problems like usual!!! First 2 days no data was taken.</a:t>
            </a:r>
          </a:p>
          <a:p>
            <a:pPr marL="285750" indent="-285750">
              <a:buClr>
                <a:srgbClr val="B2943B"/>
              </a:buClr>
              <a:buFont typeface="Arial"/>
              <a:buChar char="•"/>
            </a:pPr>
            <a:endParaRPr lang="en-US" sz="2000" dirty="0">
              <a:solidFill>
                <a:srgbClr val="16196D"/>
              </a:solidFill>
            </a:endParaRPr>
          </a:p>
          <a:p>
            <a:pPr marL="285750" indent="-285750">
              <a:buClr>
                <a:srgbClr val="B2943B"/>
              </a:buClr>
              <a:buFont typeface="Arial"/>
              <a:buChar char="•"/>
            </a:pPr>
            <a:r>
              <a:rPr lang="en-US" sz="2000" dirty="0" smtClean="0">
                <a:solidFill>
                  <a:srgbClr val="16196D"/>
                </a:solidFill>
              </a:rPr>
              <a:t>Telescope had to be set back up, alignment of whole telescope and assembly of the cool box and holding arm. Many parts had been moved to CERN’s main site for some reason.</a:t>
            </a:r>
          </a:p>
          <a:p>
            <a:pPr marL="285750" indent="-285750">
              <a:buClr>
                <a:srgbClr val="B2943B"/>
              </a:buClr>
              <a:buFont typeface="Arial"/>
              <a:buChar char="•"/>
            </a:pPr>
            <a:endParaRPr lang="en-US" sz="2000" dirty="0">
              <a:solidFill>
                <a:srgbClr val="16196D"/>
              </a:solidFill>
            </a:endParaRPr>
          </a:p>
          <a:p>
            <a:pPr marL="285750" indent="-285750">
              <a:buClr>
                <a:srgbClr val="B2943B"/>
              </a:buClr>
              <a:buFont typeface="Arial"/>
              <a:buChar char="•"/>
            </a:pPr>
            <a:r>
              <a:rPr lang="en-US" sz="2000" dirty="0" smtClean="0">
                <a:solidFill>
                  <a:srgbClr val="16196D"/>
                </a:solidFill>
              </a:rPr>
              <a:t>First day + ½ of second , no beam!!!</a:t>
            </a:r>
          </a:p>
          <a:p>
            <a:pPr marL="285750" indent="-285750">
              <a:buClr>
                <a:srgbClr val="B2943B"/>
              </a:buClr>
              <a:buFont typeface="Arial"/>
              <a:buChar char="•"/>
            </a:pPr>
            <a:endParaRPr lang="en-US" sz="2000" dirty="0">
              <a:solidFill>
                <a:srgbClr val="16196D"/>
              </a:solidFill>
            </a:endParaRPr>
          </a:p>
          <a:p>
            <a:pPr marL="285750" indent="-285750">
              <a:buClr>
                <a:srgbClr val="B2943B"/>
              </a:buClr>
              <a:buFont typeface="Arial"/>
              <a:buChar char="•"/>
            </a:pPr>
            <a:r>
              <a:rPr lang="en-US" sz="2000" dirty="0" smtClean="0">
                <a:solidFill>
                  <a:srgbClr val="16196D"/>
                </a:solidFill>
              </a:rPr>
              <a:t>Beam profile settings off when finally got beam, had to wait for expert to come and fix the target and wobbler settings</a:t>
            </a:r>
          </a:p>
          <a:p>
            <a:pPr>
              <a:buClr>
                <a:srgbClr val="B2943B"/>
              </a:buClr>
            </a:pPr>
            <a:endParaRPr lang="en-US" sz="2000" dirty="0">
              <a:solidFill>
                <a:srgbClr val="16196D"/>
              </a:solidFill>
            </a:endParaRPr>
          </a:p>
        </p:txBody>
      </p:sp>
    </p:spTree>
    <p:extLst>
      <p:ext uri="{BB962C8B-B14F-4D97-AF65-F5344CB8AC3E}">
        <p14:creationId xmlns:p14="http://schemas.microsoft.com/office/powerpoint/2010/main" val="2942724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verpool-LVP_UNI_LOGO_Pant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3" y="238687"/>
            <a:ext cx="2493287" cy="574237"/>
          </a:xfrm>
          <a:prstGeom prst="rect">
            <a:avLst/>
          </a:prstGeom>
        </p:spPr>
      </p:pic>
      <p:cxnSp>
        <p:nvCxnSpPr>
          <p:cNvPr id="5" name="Straight Connector 4"/>
          <p:cNvCxnSpPr/>
          <p:nvPr/>
        </p:nvCxnSpPr>
        <p:spPr>
          <a:xfrm>
            <a:off x="326112" y="927100"/>
            <a:ext cx="8496000" cy="25400"/>
          </a:xfrm>
          <a:prstGeom prst="line">
            <a:avLst/>
          </a:prstGeom>
          <a:ln w="19050" cmpd="sng">
            <a:solidFill>
              <a:srgbClr val="B2943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26112" y="1155700"/>
            <a:ext cx="8496000" cy="4708981"/>
          </a:xfrm>
          <a:prstGeom prst="rect">
            <a:avLst/>
          </a:prstGeom>
          <a:noFill/>
        </p:spPr>
        <p:txBody>
          <a:bodyPr wrap="square" rtlCol="0">
            <a:spAutoFit/>
          </a:bodyPr>
          <a:lstStyle/>
          <a:p>
            <a:pPr marL="285750" indent="-285750">
              <a:buClr>
                <a:srgbClr val="B2943B"/>
              </a:buClr>
              <a:buFont typeface="Arial"/>
              <a:buChar char="•"/>
            </a:pPr>
            <a:r>
              <a:rPr lang="en-US" sz="2000" dirty="0" smtClean="0">
                <a:solidFill>
                  <a:srgbClr val="16196D"/>
                </a:solidFill>
              </a:rPr>
              <a:t>New beam profile settings meant that the telescope rate went down from 1kHz --&gt; 400/500Hz, on average.</a:t>
            </a:r>
          </a:p>
          <a:p>
            <a:pPr>
              <a:buClr>
                <a:srgbClr val="B2943B"/>
              </a:buClr>
            </a:pPr>
            <a:endParaRPr lang="en-US" sz="2000" dirty="0">
              <a:solidFill>
                <a:srgbClr val="16196D"/>
              </a:solidFill>
            </a:endParaRPr>
          </a:p>
          <a:p>
            <a:pPr marL="285750" indent="-285750">
              <a:buClr>
                <a:srgbClr val="B2943B"/>
              </a:buClr>
              <a:buFont typeface="Arial"/>
              <a:buChar char="•"/>
            </a:pPr>
            <a:r>
              <a:rPr lang="en-US" sz="2000" dirty="0" smtClean="0">
                <a:solidFill>
                  <a:srgbClr val="16196D"/>
                </a:solidFill>
              </a:rPr>
              <a:t>Poor shifter turn out for shift’s. Night shifts where officially canceled, but I stayed up changing dry ice, watch data etc…...</a:t>
            </a:r>
          </a:p>
          <a:p>
            <a:pPr marL="285750" indent="-285750">
              <a:buClr>
                <a:srgbClr val="B2943B"/>
              </a:buClr>
              <a:buFont typeface="Arial"/>
              <a:buChar char="•"/>
            </a:pPr>
            <a:endParaRPr lang="en-US" sz="2000" dirty="0">
              <a:solidFill>
                <a:srgbClr val="16196D"/>
              </a:solidFill>
            </a:endParaRPr>
          </a:p>
          <a:p>
            <a:pPr marL="285750" indent="-285750">
              <a:buClr>
                <a:srgbClr val="B2943B"/>
              </a:buClr>
              <a:buFont typeface="Arial"/>
              <a:buChar char="•"/>
            </a:pPr>
            <a:r>
              <a:rPr lang="en-US" sz="2000" dirty="0" smtClean="0">
                <a:solidFill>
                  <a:srgbClr val="16196D"/>
                </a:solidFill>
              </a:rPr>
              <a:t>Paul helped in the second </a:t>
            </a:r>
            <a:r>
              <a:rPr lang="en-US" sz="2000" dirty="0" err="1" smtClean="0">
                <a:solidFill>
                  <a:srgbClr val="16196D"/>
                </a:solidFill>
              </a:rPr>
              <a:t>testbeam</a:t>
            </a:r>
            <a:r>
              <a:rPr lang="en-US" sz="2000" dirty="0" smtClean="0">
                <a:solidFill>
                  <a:srgbClr val="16196D"/>
                </a:solidFill>
              </a:rPr>
              <a:t> period.</a:t>
            </a:r>
          </a:p>
          <a:p>
            <a:pPr marL="285750" indent="-285750">
              <a:buClr>
                <a:srgbClr val="B2943B"/>
              </a:buClr>
              <a:buFont typeface="Arial"/>
              <a:buChar char="•"/>
            </a:pPr>
            <a:endParaRPr lang="en-US" sz="2000" dirty="0">
              <a:solidFill>
                <a:srgbClr val="16196D"/>
              </a:solidFill>
            </a:endParaRPr>
          </a:p>
          <a:p>
            <a:pPr marL="285750" indent="-285750">
              <a:buClr>
                <a:srgbClr val="B2943B"/>
              </a:buClr>
              <a:buFont typeface="Arial"/>
              <a:buChar char="•"/>
            </a:pPr>
            <a:r>
              <a:rPr lang="en-US" sz="2000" dirty="0">
                <a:solidFill>
                  <a:srgbClr val="16196D"/>
                </a:solidFill>
              </a:rPr>
              <a:t>Data greater than 3 Million events where taken, usually when I went to sleep and left system taking data. </a:t>
            </a:r>
            <a:endParaRPr lang="en-US" sz="2000" dirty="0" smtClean="0">
              <a:solidFill>
                <a:srgbClr val="16196D"/>
              </a:solidFill>
            </a:endParaRPr>
          </a:p>
          <a:p>
            <a:pPr marL="285750" indent="-285750">
              <a:buClr>
                <a:srgbClr val="B2943B"/>
              </a:buClr>
              <a:buFont typeface="Arial"/>
              <a:buChar char="•"/>
            </a:pPr>
            <a:endParaRPr lang="en-US" sz="2000" dirty="0">
              <a:solidFill>
                <a:srgbClr val="16196D"/>
              </a:solidFill>
            </a:endParaRPr>
          </a:p>
          <a:p>
            <a:pPr marL="285750" indent="-285750">
              <a:buClr>
                <a:srgbClr val="B2943B"/>
              </a:buClr>
              <a:buFont typeface="Arial"/>
              <a:buChar char="•"/>
            </a:pPr>
            <a:r>
              <a:rPr lang="en-US" sz="2000" dirty="0" smtClean="0">
                <a:solidFill>
                  <a:srgbClr val="16196D"/>
                </a:solidFill>
              </a:rPr>
              <a:t>Frequent error and warnings, meant that the run control had to be restarted frequently to avoid data corruption.</a:t>
            </a:r>
            <a:endParaRPr lang="en-US" sz="2000" dirty="0">
              <a:solidFill>
                <a:srgbClr val="16196D"/>
              </a:solidFill>
            </a:endParaRPr>
          </a:p>
          <a:p>
            <a:pPr>
              <a:buClr>
                <a:srgbClr val="B2943B"/>
              </a:buClr>
            </a:pPr>
            <a:endParaRPr lang="en-US" sz="2000" dirty="0">
              <a:solidFill>
                <a:srgbClr val="16196D"/>
              </a:solidFill>
            </a:endParaRPr>
          </a:p>
          <a:p>
            <a:pPr marL="285750" indent="-285750">
              <a:buClr>
                <a:srgbClr val="B2943B"/>
              </a:buClr>
              <a:buFont typeface="Arial"/>
              <a:buChar char="•"/>
            </a:pPr>
            <a:endParaRPr lang="en-US" sz="2000" dirty="0">
              <a:solidFill>
                <a:srgbClr val="16196D"/>
              </a:solidFill>
            </a:endParaRPr>
          </a:p>
        </p:txBody>
      </p:sp>
    </p:spTree>
    <p:extLst>
      <p:ext uri="{BB962C8B-B14F-4D97-AF65-F5344CB8AC3E}">
        <p14:creationId xmlns:p14="http://schemas.microsoft.com/office/powerpoint/2010/main" val="302348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verpool-LVP_UNI_LOGO_Pant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3" y="238687"/>
            <a:ext cx="2493287" cy="574237"/>
          </a:xfrm>
          <a:prstGeom prst="rect">
            <a:avLst/>
          </a:prstGeom>
        </p:spPr>
      </p:pic>
      <p:cxnSp>
        <p:nvCxnSpPr>
          <p:cNvPr id="6" name="Straight Connector 5"/>
          <p:cNvCxnSpPr/>
          <p:nvPr/>
        </p:nvCxnSpPr>
        <p:spPr>
          <a:xfrm>
            <a:off x="326112" y="901700"/>
            <a:ext cx="8496000" cy="25400"/>
          </a:xfrm>
          <a:prstGeom prst="line">
            <a:avLst/>
          </a:prstGeom>
          <a:ln w="28575" cmpd="sng">
            <a:solidFill>
              <a:srgbClr val="B2943B"/>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69900" y="1104900"/>
            <a:ext cx="8229600" cy="1938992"/>
          </a:xfrm>
          <a:prstGeom prst="rect">
            <a:avLst/>
          </a:prstGeom>
          <a:noFill/>
        </p:spPr>
        <p:txBody>
          <a:bodyPr wrap="square" rtlCol="0">
            <a:spAutoFit/>
          </a:bodyPr>
          <a:lstStyle/>
          <a:p>
            <a:pPr marL="285750" indent="-285750">
              <a:buClr>
                <a:srgbClr val="B2943B"/>
              </a:buClr>
              <a:buFont typeface="Arial"/>
              <a:buChar char="•"/>
            </a:pPr>
            <a:r>
              <a:rPr lang="en-US" sz="2000" dirty="0" smtClean="0">
                <a:solidFill>
                  <a:srgbClr val="16196D"/>
                </a:solidFill>
              </a:rPr>
              <a:t>Devices:</a:t>
            </a:r>
          </a:p>
          <a:p>
            <a:pPr lvl="1">
              <a:buClr>
                <a:srgbClr val="B2943B"/>
              </a:buClr>
            </a:pPr>
            <a:r>
              <a:rPr lang="en-US" sz="2000" dirty="0" smtClean="0">
                <a:solidFill>
                  <a:srgbClr val="16196D"/>
                </a:solidFill>
              </a:rPr>
              <a:t>VTT10 – 500x25um Pixels</a:t>
            </a:r>
          </a:p>
          <a:p>
            <a:pPr lvl="1">
              <a:buClr>
                <a:srgbClr val="B2943B"/>
              </a:buClr>
            </a:pPr>
            <a:r>
              <a:rPr lang="en-US" sz="2000" dirty="0" smtClean="0">
                <a:solidFill>
                  <a:srgbClr val="16196D"/>
                </a:solidFill>
              </a:rPr>
              <a:t>VTT13 – SE device only just bonded up before test beam</a:t>
            </a:r>
          </a:p>
          <a:p>
            <a:pPr lvl="1">
              <a:buClr>
                <a:srgbClr val="B2943B"/>
              </a:buClr>
            </a:pPr>
            <a:r>
              <a:rPr lang="en-US" sz="2000" dirty="0" smtClean="0">
                <a:solidFill>
                  <a:srgbClr val="16196D"/>
                </a:solidFill>
              </a:rPr>
              <a:t>VTT5 – Standard FEI4 Assembly</a:t>
            </a:r>
          </a:p>
          <a:p>
            <a:pPr lvl="1">
              <a:buClr>
                <a:srgbClr val="B2943B"/>
              </a:buClr>
            </a:pPr>
            <a:r>
              <a:rPr lang="en-US" sz="2000" dirty="0" smtClean="0">
                <a:solidFill>
                  <a:srgbClr val="16196D"/>
                </a:solidFill>
              </a:rPr>
              <a:t>MSS02 – </a:t>
            </a:r>
            <a:r>
              <a:rPr lang="en-US" sz="2000" dirty="0" err="1" smtClean="0">
                <a:solidFill>
                  <a:srgbClr val="16196D"/>
                </a:solidFill>
              </a:rPr>
              <a:t>NinN</a:t>
            </a:r>
            <a:r>
              <a:rPr lang="en-US" sz="2000" dirty="0" smtClean="0">
                <a:solidFill>
                  <a:srgbClr val="16196D"/>
                </a:solidFill>
              </a:rPr>
              <a:t> – old assembly – device not pre-selected before bumping to chip. This is to be used as a ref plane only. </a:t>
            </a:r>
          </a:p>
        </p:txBody>
      </p:sp>
      <p:sp>
        <p:nvSpPr>
          <p:cNvPr id="9" name="TextBox 8"/>
          <p:cNvSpPr txBox="1"/>
          <p:nvPr/>
        </p:nvSpPr>
        <p:spPr>
          <a:xfrm>
            <a:off x="6591300" y="441887"/>
            <a:ext cx="2387600" cy="523220"/>
          </a:xfrm>
          <a:prstGeom prst="rect">
            <a:avLst/>
          </a:prstGeom>
          <a:noFill/>
        </p:spPr>
        <p:txBody>
          <a:bodyPr wrap="square" rtlCol="0">
            <a:spAutoFit/>
          </a:bodyPr>
          <a:lstStyle/>
          <a:p>
            <a:r>
              <a:rPr lang="en-US" sz="2800" dirty="0" smtClean="0">
                <a:solidFill>
                  <a:srgbClr val="16196D"/>
                </a:solidFill>
              </a:rPr>
              <a:t>Devices to test</a:t>
            </a:r>
            <a:endParaRPr lang="en-US" sz="2800" dirty="0">
              <a:solidFill>
                <a:srgbClr val="16196D"/>
              </a:solidFill>
            </a:endParaRPr>
          </a:p>
        </p:txBody>
      </p:sp>
      <p:sp>
        <p:nvSpPr>
          <p:cNvPr id="2" name="TextBox 1"/>
          <p:cNvSpPr txBox="1"/>
          <p:nvPr/>
        </p:nvSpPr>
        <p:spPr>
          <a:xfrm>
            <a:off x="495300" y="3183572"/>
            <a:ext cx="8229600" cy="3170099"/>
          </a:xfrm>
          <a:prstGeom prst="rect">
            <a:avLst/>
          </a:prstGeom>
          <a:noFill/>
        </p:spPr>
        <p:txBody>
          <a:bodyPr wrap="square" rtlCol="0">
            <a:spAutoFit/>
          </a:bodyPr>
          <a:lstStyle/>
          <a:p>
            <a:r>
              <a:rPr lang="en-US" sz="2000" dirty="0" smtClean="0">
                <a:solidFill>
                  <a:srgbClr val="16196D"/>
                </a:solidFill>
              </a:rPr>
              <a:t>PART I :</a:t>
            </a:r>
            <a:endParaRPr lang="en-US" sz="2000" dirty="0">
              <a:solidFill>
                <a:srgbClr val="16196D"/>
              </a:solidFill>
            </a:endParaRPr>
          </a:p>
          <a:p>
            <a:r>
              <a:rPr lang="en-US" sz="2000" dirty="0" smtClean="0">
                <a:solidFill>
                  <a:srgbClr val="16196D"/>
                </a:solidFill>
              </a:rPr>
              <a:t>VTT13 – Broke 2 wire bonds during first warm up after be re-tuned in the telescope at -50deg, no data was taken</a:t>
            </a:r>
            <a:endParaRPr lang="en-US" sz="2000" dirty="0">
              <a:solidFill>
                <a:srgbClr val="16196D"/>
              </a:solidFill>
            </a:endParaRPr>
          </a:p>
          <a:p>
            <a:r>
              <a:rPr lang="en-US" sz="2000" dirty="0" smtClean="0">
                <a:solidFill>
                  <a:srgbClr val="16196D"/>
                </a:solidFill>
              </a:rPr>
              <a:t>VTT10 – All wire bonds were ripped off when the </a:t>
            </a:r>
            <a:r>
              <a:rPr lang="en-US" sz="2000" dirty="0" err="1" smtClean="0">
                <a:solidFill>
                  <a:srgbClr val="16196D"/>
                </a:solidFill>
              </a:rPr>
              <a:t>aluminium</a:t>
            </a:r>
            <a:r>
              <a:rPr lang="en-US" sz="2000" dirty="0" smtClean="0">
                <a:solidFill>
                  <a:srgbClr val="16196D"/>
                </a:solidFill>
              </a:rPr>
              <a:t> heat plate came away (partially) from the daughter board.</a:t>
            </a:r>
          </a:p>
          <a:p>
            <a:endParaRPr lang="en-US" sz="2000" dirty="0">
              <a:solidFill>
                <a:srgbClr val="16196D"/>
              </a:solidFill>
            </a:endParaRPr>
          </a:p>
          <a:p>
            <a:r>
              <a:rPr lang="en-US" sz="2000" dirty="0" smtClean="0">
                <a:solidFill>
                  <a:srgbClr val="16196D"/>
                </a:solidFill>
              </a:rPr>
              <a:t>PART II:</a:t>
            </a:r>
          </a:p>
          <a:p>
            <a:r>
              <a:rPr lang="en-US" sz="2000" dirty="0" smtClean="0">
                <a:solidFill>
                  <a:srgbClr val="16196D"/>
                </a:solidFill>
              </a:rPr>
              <a:t>VTT10 – Still not working, mike went away on holiday, as did Ian McGill at CERN.</a:t>
            </a:r>
          </a:p>
          <a:p>
            <a:r>
              <a:rPr lang="en-US" sz="2000" dirty="0" smtClean="0">
                <a:solidFill>
                  <a:srgbClr val="16196D"/>
                </a:solidFill>
              </a:rPr>
              <a:t>VTT5 – Won’t bias anymore</a:t>
            </a:r>
          </a:p>
        </p:txBody>
      </p:sp>
    </p:spTree>
    <p:extLst>
      <p:ext uri="{BB962C8B-B14F-4D97-AF65-F5344CB8AC3E}">
        <p14:creationId xmlns:p14="http://schemas.microsoft.com/office/powerpoint/2010/main" val="361875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verpool-LVP_UNI_LOGO_Pant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3" y="238687"/>
            <a:ext cx="2493287" cy="574237"/>
          </a:xfrm>
          <a:prstGeom prst="rect">
            <a:avLst/>
          </a:prstGeom>
        </p:spPr>
      </p:pic>
      <p:cxnSp>
        <p:nvCxnSpPr>
          <p:cNvPr id="5" name="Straight Connector 4"/>
          <p:cNvCxnSpPr/>
          <p:nvPr/>
        </p:nvCxnSpPr>
        <p:spPr>
          <a:xfrm>
            <a:off x="326112" y="927100"/>
            <a:ext cx="8496000" cy="25400"/>
          </a:xfrm>
          <a:prstGeom prst="line">
            <a:avLst/>
          </a:prstGeom>
          <a:ln w="19050" cmpd="sng">
            <a:solidFill>
              <a:srgbClr val="B2943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26112" y="1320800"/>
            <a:ext cx="8496000" cy="4708981"/>
          </a:xfrm>
          <a:prstGeom prst="rect">
            <a:avLst/>
          </a:prstGeom>
          <a:noFill/>
        </p:spPr>
        <p:txBody>
          <a:bodyPr wrap="square" rtlCol="0">
            <a:spAutoFit/>
          </a:bodyPr>
          <a:lstStyle/>
          <a:p>
            <a:pPr>
              <a:buClr>
                <a:srgbClr val="B2943B"/>
              </a:buClr>
            </a:pPr>
            <a:r>
              <a:rPr lang="en-US" sz="2000" dirty="0" smtClean="0">
                <a:solidFill>
                  <a:srgbClr val="16196D"/>
                </a:solidFill>
              </a:rPr>
              <a:t>Data was eventually taken at:</a:t>
            </a:r>
          </a:p>
          <a:p>
            <a:pPr marL="342900" indent="-342900">
              <a:buClr>
                <a:srgbClr val="B2943B"/>
              </a:buClr>
              <a:buFont typeface="Arial"/>
              <a:buChar char="•"/>
            </a:pPr>
            <a:endParaRPr lang="en-US" sz="2000" dirty="0">
              <a:solidFill>
                <a:srgbClr val="16196D"/>
              </a:solidFill>
            </a:endParaRPr>
          </a:p>
          <a:p>
            <a:pPr marL="342900" indent="-342900">
              <a:buClr>
                <a:srgbClr val="B2943B"/>
              </a:buClr>
              <a:buFont typeface="Arial"/>
              <a:buChar char="•"/>
            </a:pPr>
            <a:endParaRPr lang="en-US" sz="2000" dirty="0" smtClean="0">
              <a:solidFill>
                <a:srgbClr val="16196D"/>
              </a:solidFill>
            </a:endParaRPr>
          </a:p>
          <a:p>
            <a:pPr marL="342900" indent="-342900">
              <a:buClr>
                <a:srgbClr val="B2943B"/>
              </a:buClr>
              <a:buFont typeface="Arial"/>
              <a:buChar char="•"/>
            </a:pPr>
            <a:endParaRPr lang="en-US" sz="2000" dirty="0">
              <a:solidFill>
                <a:srgbClr val="16196D"/>
              </a:solidFill>
            </a:endParaRPr>
          </a:p>
          <a:p>
            <a:pPr marL="342900" indent="-342900">
              <a:buClr>
                <a:srgbClr val="B2943B"/>
              </a:buClr>
              <a:buFont typeface="Arial"/>
              <a:buChar char="•"/>
            </a:pPr>
            <a:endParaRPr lang="en-US" sz="2000" dirty="0" smtClean="0">
              <a:solidFill>
                <a:srgbClr val="16196D"/>
              </a:solidFill>
            </a:endParaRPr>
          </a:p>
          <a:p>
            <a:pPr marL="342900" indent="-342900">
              <a:buClr>
                <a:srgbClr val="B2943B"/>
              </a:buClr>
              <a:buFont typeface="Arial"/>
              <a:buChar char="•"/>
            </a:pPr>
            <a:endParaRPr lang="en-US" sz="2000" dirty="0">
              <a:solidFill>
                <a:srgbClr val="16196D"/>
              </a:solidFill>
            </a:endParaRPr>
          </a:p>
          <a:p>
            <a:pPr marL="342900" indent="-342900">
              <a:buClr>
                <a:srgbClr val="B2943B"/>
              </a:buClr>
              <a:buFont typeface="Arial"/>
              <a:buChar char="•"/>
            </a:pPr>
            <a:endParaRPr lang="en-US" sz="2000" dirty="0" smtClean="0">
              <a:solidFill>
                <a:srgbClr val="16196D"/>
              </a:solidFill>
            </a:endParaRPr>
          </a:p>
          <a:p>
            <a:pPr marL="342900" indent="-342900">
              <a:buClr>
                <a:srgbClr val="B2943B"/>
              </a:buClr>
              <a:buFont typeface="Arial"/>
              <a:buChar char="•"/>
            </a:pPr>
            <a:endParaRPr lang="en-US" sz="2000" dirty="0">
              <a:solidFill>
                <a:srgbClr val="16196D"/>
              </a:solidFill>
            </a:endParaRPr>
          </a:p>
          <a:p>
            <a:pPr>
              <a:buClr>
                <a:srgbClr val="B2943B"/>
              </a:buClr>
            </a:pPr>
            <a:endParaRPr lang="en-US" sz="2000" dirty="0">
              <a:solidFill>
                <a:srgbClr val="16196D"/>
              </a:solidFill>
            </a:endParaRPr>
          </a:p>
          <a:p>
            <a:pPr>
              <a:buClr>
                <a:srgbClr val="B2943B"/>
              </a:buClr>
            </a:pPr>
            <a:r>
              <a:rPr lang="en-US" sz="2000" dirty="0" smtClean="0">
                <a:solidFill>
                  <a:srgbClr val="16196D"/>
                </a:solidFill>
              </a:rPr>
              <a:t>In the remaining 2 days for the first </a:t>
            </a:r>
            <a:r>
              <a:rPr lang="en-US" sz="2000" dirty="0" err="1" smtClean="0">
                <a:solidFill>
                  <a:srgbClr val="16196D"/>
                </a:solidFill>
              </a:rPr>
              <a:t>testbeam</a:t>
            </a:r>
            <a:r>
              <a:rPr lang="en-US" sz="2000" dirty="0" smtClean="0">
                <a:solidFill>
                  <a:srgbClr val="16196D"/>
                </a:solidFill>
              </a:rPr>
              <a:t> period</a:t>
            </a:r>
          </a:p>
          <a:p>
            <a:pPr>
              <a:buClr>
                <a:srgbClr val="B2943B"/>
              </a:buClr>
            </a:pPr>
            <a:endParaRPr lang="en-US" sz="2000" dirty="0" smtClean="0">
              <a:solidFill>
                <a:srgbClr val="16196D"/>
              </a:solidFill>
            </a:endParaRPr>
          </a:p>
          <a:p>
            <a:pPr>
              <a:buClr>
                <a:srgbClr val="B2943B"/>
              </a:buClr>
            </a:pPr>
            <a:r>
              <a:rPr lang="en-US" sz="2000" dirty="0" smtClean="0">
                <a:solidFill>
                  <a:srgbClr val="16196D"/>
                </a:solidFill>
              </a:rPr>
              <a:t>Data was taken only with MSS02 as reference and VTT5.</a:t>
            </a:r>
          </a:p>
          <a:p>
            <a:pPr>
              <a:buClr>
                <a:srgbClr val="B2943B"/>
              </a:buClr>
            </a:pPr>
            <a:endParaRPr lang="en-US" sz="2000" dirty="0">
              <a:solidFill>
                <a:srgbClr val="16196D"/>
              </a:solidFill>
            </a:endParaRPr>
          </a:p>
          <a:p>
            <a:pPr>
              <a:buClr>
                <a:srgbClr val="B2943B"/>
              </a:buClr>
            </a:pPr>
            <a:endParaRPr lang="en-US" sz="2000" dirty="0" smtClean="0">
              <a:solidFill>
                <a:srgbClr val="16196D"/>
              </a:solidFill>
            </a:endParaRPr>
          </a:p>
          <a:p>
            <a:pPr marL="285750" indent="-285750">
              <a:buClr>
                <a:srgbClr val="B2943B"/>
              </a:buClr>
              <a:buFont typeface="Arial"/>
              <a:buChar char="•"/>
            </a:pPr>
            <a:endParaRPr lang="en-US" sz="2000" dirty="0">
              <a:solidFill>
                <a:srgbClr val="16196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74104807"/>
              </p:ext>
            </p:extLst>
          </p:nvPr>
        </p:nvGraphicFramePr>
        <p:xfrm>
          <a:off x="673100" y="1968500"/>
          <a:ext cx="7442200" cy="1854200"/>
        </p:xfrm>
        <a:graphic>
          <a:graphicData uri="http://schemas.openxmlformats.org/drawingml/2006/table">
            <a:tbl>
              <a:tblPr firstRow="1" bandRow="1">
                <a:tableStyleId>{5C22544A-7EE6-4342-B048-85BDC9FD1C3A}</a:tableStyleId>
              </a:tblPr>
              <a:tblGrid>
                <a:gridCol w="1318811"/>
                <a:gridCol w="1889450"/>
                <a:gridCol w="1597790"/>
                <a:gridCol w="1289949"/>
                <a:gridCol w="1346200"/>
              </a:tblGrid>
              <a:tr h="370840">
                <a:tc>
                  <a:txBody>
                    <a:bodyPr/>
                    <a:lstStyle/>
                    <a:p>
                      <a:pPr algn="ctr"/>
                      <a:r>
                        <a:rPr lang="en-US" dirty="0" smtClean="0">
                          <a:solidFill>
                            <a:srgbClr val="B2943B"/>
                          </a:solidFill>
                        </a:rPr>
                        <a:t>Batch label</a:t>
                      </a:r>
                      <a:endParaRPr lang="en-US" dirty="0">
                        <a:solidFill>
                          <a:srgbClr val="B2943B"/>
                        </a:solidFill>
                      </a:endParaRPr>
                    </a:p>
                  </a:txBody>
                  <a:tcPr>
                    <a:solidFill>
                      <a:srgbClr val="16196D"/>
                    </a:solidFill>
                  </a:tcPr>
                </a:tc>
                <a:tc>
                  <a:txBody>
                    <a:bodyPr/>
                    <a:lstStyle/>
                    <a:p>
                      <a:pPr algn="ctr"/>
                      <a:r>
                        <a:rPr lang="en-US" dirty="0" smtClean="0">
                          <a:solidFill>
                            <a:srgbClr val="B2943B"/>
                          </a:solidFill>
                        </a:rPr>
                        <a:t>R (X</a:t>
                      </a:r>
                      <a:r>
                        <a:rPr lang="en-US" baseline="0" dirty="0" smtClean="0">
                          <a:solidFill>
                            <a:srgbClr val="B2943B"/>
                          </a:solidFill>
                        </a:rPr>
                        <a:t> </a:t>
                      </a:r>
                      <a:r>
                        <a:rPr lang="en-US" baseline="0" dirty="0" err="1" smtClean="0">
                          <a:solidFill>
                            <a:srgbClr val="B2943B"/>
                          </a:solidFill>
                        </a:rPr>
                        <a:t>vs</a:t>
                      </a:r>
                      <a:r>
                        <a:rPr lang="en-US" baseline="0" dirty="0" smtClean="0">
                          <a:solidFill>
                            <a:srgbClr val="B2943B"/>
                          </a:solidFill>
                        </a:rPr>
                        <a:t> Y rotation)</a:t>
                      </a:r>
                      <a:endParaRPr lang="en-US" dirty="0">
                        <a:solidFill>
                          <a:srgbClr val="B2943B"/>
                        </a:solidFill>
                      </a:endParaRPr>
                    </a:p>
                  </a:txBody>
                  <a:tcPr>
                    <a:solidFill>
                      <a:srgbClr val="16196D"/>
                    </a:solidFill>
                  </a:tcPr>
                </a:tc>
                <a:tc>
                  <a:txBody>
                    <a:bodyPr/>
                    <a:lstStyle/>
                    <a:p>
                      <a:pPr algn="ctr"/>
                      <a:r>
                        <a:rPr lang="en-US" dirty="0" smtClean="0">
                          <a:solidFill>
                            <a:srgbClr val="B2943B"/>
                          </a:solidFill>
                        </a:rPr>
                        <a:t>Phi</a:t>
                      </a:r>
                      <a:r>
                        <a:rPr lang="en-US" baseline="0" dirty="0" smtClean="0">
                          <a:solidFill>
                            <a:srgbClr val="B2943B"/>
                          </a:solidFill>
                        </a:rPr>
                        <a:t> (X </a:t>
                      </a:r>
                      <a:r>
                        <a:rPr lang="en-US" baseline="0" dirty="0" err="1" smtClean="0">
                          <a:solidFill>
                            <a:srgbClr val="B2943B"/>
                          </a:solidFill>
                        </a:rPr>
                        <a:t>vs</a:t>
                      </a:r>
                      <a:r>
                        <a:rPr lang="en-US" baseline="0" dirty="0" smtClean="0">
                          <a:solidFill>
                            <a:srgbClr val="B2943B"/>
                          </a:solidFill>
                        </a:rPr>
                        <a:t> Z Tilt)</a:t>
                      </a:r>
                      <a:endParaRPr lang="en-US" dirty="0">
                        <a:solidFill>
                          <a:srgbClr val="B2943B"/>
                        </a:solidFill>
                      </a:endParaRPr>
                    </a:p>
                  </a:txBody>
                  <a:tcPr>
                    <a:solidFill>
                      <a:srgbClr val="16196D"/>
                    </a:solidFill>
                  </a:tcPr>
                </a:tc>
                <a:tc>
                  <a:txBody>
                    <a:bodyPr/>
                    <a:lstStyle/>
                    <a:p>
                      <a:pPr algn="ctr"/>
                      <a:r>
                        <a:rPr lang="en-US" dirty="0" smtClean="0">
                          <a:solidFill>
                            <a:srgbClr val="B2943B"/>
                          </a:solidFill>
                        </a:rPr>
                        <a:t>3200e </a:t>
                      </a:r>
                      <a:endParaRPr lang="en-US" dirty="0">
                        <a:solidFill>
                          <a:srgbClr val="B2943B"/>
                        </a:solidFill>
                      </a:endParaRPr>
                    </a:p>
                  </a:txBody>
                  <a:tcPr>
                    <a:solidFill>
                      <a:srgbClr val="16196D"/>
                    </a:solidFill>
                  </a:tcPr>
                </a:tc>
                <a:tc>
                  <a:txBody>
                    <a:bodyPr/>
                    <a:lstStyle/>
                    <a:p>
                      <a:pPr algn="ctr"/>
                      <a:r>
                        <a:rPr lang="en-US" dirty="0" smtClean="0">
                          <a:solidFill>
                            <a:srgbClr val="B2943B"/>
                          </a:solidFill>
                        </a:rPr>
                        <a:t>1600e</a:t>
                      </a:r>
                      <a:endParaRPr lang="en-US" dirty="0">
                        <a:solidFill>
                          <a:srgbClr val="B2943B"/>
                        </a:solidFill>
                      </a:endParaRPr>
                    </a:p>
                  </a:txBody>
                  <a:tcPr>
                    <a:solidFill>
                      <a:srgbClr val="16196D"/>
                    </a:solidFill>
                  </a:tcPr>
                </a:tc>
              </a:tr>
              <a:tr h="370840">
                <a:tc>
                  <a:txBody>
                    <a:bodyPr/>
                    <a:lstStyle/>
                    <a:p>
                      <a:pPr algn="ctr"/>
                      <a:r>
                        <a:rPr lang="en-US" dirty="0" smtClean="0">
                          <a:solidFill>
                            <a:srgbClr val="16196D"/>
                          </a:solidFill>
                        </a:rPr>
                        <a:t>Batch</a:t>
                      </a:r>
                      <a:r>
                        <a:rPr lang="en-US" baseline="0" dirty="0" smtClean="0">
                          <a:solidFill>
                            <a:srgbClr val="16196D"/>
                          </a:solidFill>
                        </a:rPr>
                        <a:t> 1a</a:t>
                      </a:r>
                      <a:endParaRPr lang="en-US" dirty="0">
                        <a:solidFill>
                          <a:srgbClr val="16196D"/>
                        </a:solidFill>
                      </a:endParaRPr>
                    </a:p>
                  </a:txBody>
                  <a:tcPr/>
                </a:tc>
                <a:tc>
                  <a:txBody>
                    <a:bodyPr/>
                    <a:lstStyle/>
                    <a:p>
                      <a:pPr algn="ctr"/>
                      <a:r>
                        <a:rPr lang="en-US" dirty="0" smtClean="0">
                          <a:solidFill>
                            <a:srgbClr val="16196D"/>
                          </a:solidFill>
                        </a:rPr>
                        <a:t>0</a:t>
                      </a:r>
                      <a:endParaRPr lang="en-US" dirty="0">
                        <a:solidFill>
                          <a:srgbClr val="16196D"/>
                        </a:solidFill>
                      </a:endParaRPr>
                    </a:p>
                  </a:txBody>
                  <a:tcPr/>
                </a:tc>
                <a:tc>
                  <a:txBody>
                    <a:bodyPr/>
                    <a:lstStyle/>
                    <a:p>
                      <a:pPr algn="ctr"/>
                      <a:r>
                        <a:rPr lang="en-US" dirty="0" smtClean="0">
                          <a:solidFill>
                            <a:srgbClr val="16196D"/>
                          </a:solidFill>
                        </a:rPr>
                        <a:t>0</a:t>
                      </a:r>
                      <a:endParaRPr lang="en-US" dirty="0">
                        <a:solidFill>
                          <a:srgbClr val="16196D"/>
                        </a:solidFill>
                      </a:endParaRPr>
                    </a:p>
                  </a:txBody>
                  <a:tcPr/>
                </a:tc>
                <a:tc>
                  <a:txBody>
                    <a:bodyPr/>
                    <a:lstStyle/>
                    <a:p>
                      <a:pPr algn="ctr"/>
                      <a:r>
                        <a:rPr lang="en-US" dirty="0" smtClean="0">
                          <a:solidFill>
                            <a:srgbClr val="16196D"/>
                          </a:solidFill>
                        </a:rPr>
                        <a:t>~</a:t>
                      </a:r>
                      <a:r>
                        <a:rPr lang="en-US" baseline="0" dirty="0" smtClean="0">
                          <a:solidFill>
                            <a:srgbClr val="16196D"/>
                          </a:solidFill>
                        </a:rPr>
                        <a:t> 3 Million</a:t>
                      </a:r>
                      <a:endParaRPr lang="en-US" dirty="0">
                        <a:solidFill>
                          <a:srgbClr val="16196D"/>
                        </a:solidFill>
                      </a:endParaRPr>
                    </a:p>
                  </a:txBody>
                  <a:tcPr/>
                </a:tc>
                <a:tc>
                  <a:txBody>
                    <a:bodyPr/>
                    <a:lstStyle/>
                    <a:p>
                      <a:pPr algn="ctr"/>
                      <a:r>
                        <a:rPr lang="en-US" dirty="0" smtClean="0">
                          <a:solidFill>
                            <a:srgbClr val="16196D"/>
                          </a:solidFill>
                        </a:rPr>
                        <a:t>~ 3 Million</a:t>
                      </a:r>
                      <a:endParaRPr lang="en-US" dirty="0">
                        <a:solidFill>
                          <a:srgbClr val="16196D"/>
                        </a:solidFill>
                      </a:endParaRPr>
                    </a:p>
                  </a:txBody>
                  <a:tcPr/>
                </a:tc>
              </a:tr>
              <a:tr h="370840">
                <a:tc>
                  <a:txBody>
                    <a:bodyPr/>
                    <a:lstStyle/>
                    <a:p>
                      <a:pPr algn="ctr"/>
                      <a:r>
                        <a:rPr lang="en-US" dirty="0" smtClean="0">
                          <a:solidFill>
                            <a:srgbClr val="16196D"/>
                          </a:solidFill>
                        </a:rPr>
                        <a:t>Batch 1b</a:t>
                      </a:r>
                      <a:endParaRPr lang="en-US" dirty="0">
                        <a:solidFill>
                          <a:srgbClr val="16196D"/>
                        </a:solidFill>
                      </a:endParaRPr>
                    </a:p>
                  </a:txBody>
                  <a:tcPr/>
                </a:tc>
                <a:tc>
                  <a:txBody>
                    <a:bodyPr/>
                    <a:lstStyle/>
                    <a:p>
                      <a:pPr algn="ctr"/>
                      <a:r>
                        <a:rPr lang="en-US" dirty="0" smtClean="0">
                          <a:solidFill>
                            <a:srgbClr val="16196D"/>
                          </a:solidFill>
                        </a:rPr>
                        <a:t>0</a:t>
                      </a:r>
                      <a:endParaRPr lang="en-US" dirty="0">
                        <a:solidFill>
                          <a:srgbClr val="16196D"/>
                        </a:solidFill>
                      </a:endParaRPr>
                    </a:p>
                  </a:txBody>
                  <a:tcPr/>
                </a:tc>
                <a:tc>
                  <a:txBody>
                    <a:bodyPr/>
                    <a:lstStyle/>
                    <a:p>
                      <a:pPr algn="ctr"/>
                      <a:r>
                        <a:rPr lang="en-US" dirty="0" smtClean="0">
                          <a:solidFill>
                            <a:srgbClr val="16196D"/>
                          </a:solidFill>
                        </a:rPr>
                        <a:t>15</a:t>
                      </a:r>
                      <a:endParaRPr lang="en-US" dirty="0">
                        <a:solidFill>
                          <a:srgbClr val="16196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16196D"/>
                          </a:solidFill>
                        </a:rPr>
                        <a:t>~</a:t>
                      </a:r>
                      <a:r>
                        <a:rPr lang="en-US" baseline="0" dirty="0" smtClean="0">
                          <a:solidFill>
                            <a:srgbClr val="16196D"/>
                          </a:solidFill>
                        </a:rPr>
                        <a:t> 3 Million</a:t>
                      </a:r>
                      <a:endParaRPr lang="en-US" dirty="0" smtClean="0">
                        <a:solidFill>
                          <a:srgbClr val="16196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16196D"/>
                          </a:solidFill>
                        </a:rPr>
                        <a:t>~</a:t>
                      </a:r>
                      <a:r>
                        <a:rPr lang="en-US" baseline="0" dirty="0" smtClean="0">
                          <a:solidFill>
                            <a:srgbClr val="16196D"/>
                          </a:solidFill>
                        </a:rPr>
                        <a:t> 3 Million</a:t>
                      </a:r>
                      <a:endParaRPr lang="en-US" dirty="0" smtClean="0">
                        <a:solidFill>
                          <a:srgbClr val="16196D"/>
                        </a:solidFill>
                      </a:endParaRPr>
                    </a:p>
                  </a:txBody>
                  <a:tcPr/>
                </a:tc>
              </a:tr>
              <a:tr h="370840">
                <a:tc>
                  <a:txBody>
                    <a:bodyPr/>
                    <a:lstStyle/>
                    <a:p>
                      <a:pPr algn="ctr"/>
                      <a:r>
                        <a:rPr lang="en-US" dirty="0" smtClean="0">
                          <a:solidFill>
                            <a:srgbClr val="16196D"/>
                          </a:solidFill>
                        </a:rPr>
                        <a:t>Batch 1c</a:t>
                      </a:r>
                      <a:endParaRPr lang="en-US" dirty="0">
                        <a:solidFill>
                          <a:srgbClr val="16196D"/>
                        </a:solidFill>
                      </a:endParaRPr>
                    </a:p>
                  </a:txBody>
                  <a:tcPr/>
                </a:tc>
                <a:tc>
                  <a:txBody>
                    <a:bodyPr/>
                    <a:lstStyle/>
                    <a:p>
                      <a:pPr algn="ctr"/>
                      <a:r>
                        <a:rPr lang="en-US" dirty="0" smtClean="0">
                          <a:solidFill>
                            <a:srgbClr val="16196D"/>
                          </a:solidFill>
                        </a:rPr>
                        <a:t>85</a:t>
                      </a:r>
                      <a:endParaRPr lang="en-US" dirty="0">
                        <a:solidFill>
                          <a:srgbClr val="16196D"/>
                        </a:solidFill>
                      </a:endParaRPr>
                    </a:p>
                  </a:txBody>
                  <a:tcPr/>
                </a:tc>
                <a:tc>
                  <a:txBody>
                    <a:bodyPr/>
                    <a:lstStyle/>
                    <a:p>
                      <a:pPr algn="ctr"/>
                      <a:r>
                        <a:rPr lang="en-US" dirty="0" smtClean="0">
                          <a:solidFill>
                            <a:srgbClr val="16196D"/>
                          </a:solidFill>
                        </a:rPr>
                        <a:t>0</a:t>
                      </a:r>
                      <a:endParaRPr lang="en-US" dirty="0">
                        <a:solidFill>
                          <a:srgbClr val="16196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16196D"/>
                          </a:solidFill>
                        </a:rPr>
                        <a:t>~</a:t>
                      </a:r>
                      <a:r>
                        <a:rPr lang="en-US" baseline="0" dirty="0" smtClean="0">
                          <a:solidFill>
                            <a:srgbClr val="16196D"/>
                          </a:solidFill>
                        </a:rPr>
                        <a:t> 3 Million</a:t>
                      </a:r>
                      <a:endParaRPr lang="en-US" dirty="0" smtClean="0">
                        <a:solidFill>
                          <a:srgbClr val="16196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16196D"/>
                          </a:solidFill>
                        </a:rPr>
                        <a:t>~</a:t>
                      </a:r>
                      <a:r>
                        <a:rPr lang="en-US" baseline="0" dirty="0" smtClean="0">
                          <a:solidFill>
                            <a:srgbClr val="16196D"/>
                          </a:solidFill>
                        </a:rPr>
                        <a:t> 3 Million</a:t>
                      </a:r>
                      <a:endParaRPr lang="en-US" dirty="0" smtClean="0">
                        <a:solidFill>
                          <a:srgbClr val="16196D"/>
                        </a:solidFill>
                      </a:endParaRPr>
                    </a:p>
                  </a:txBody>
                  <a:tcPr/>
                </a:tc>
              </a:tr>
              <a:tr h="370840">
                <a:tc>
                  <a:txBody>
                    <a:bodyPr/>
                    <a:lstStyle/>
                    <a:p>
                      <a:pPr algn="ctr"/>
                      <a:r>
                        <a:rPr lang="en-US" dirty="0" smtClean="0">
                          <a:solidFill>
                            <a:srgbClr val="16196D"/>
                          </a:solidFill>
                        </a:rPr>
                        <a:t>Batch</a:t>
                      </a:r>
                      <a:r>
                        <a:rPr lang="en-US" baseline="0" dirty="0" smtClean="0">
                          <a:solidFill>
                            <a:srgbClr val="16196D"/>
                          </a:solidFill>
                        </a:rPr>
                        <a:t> 1d</a:t>
                      </a:r>
                      <a:endParaRPr lang="en-US" dirty="0">
                        <a:solidFill>
                          <a:srgbClr val="16196D"/>
                        </a:solidFill>
                      </a:endParaRPr>
                    </a:p>
                  </a:txBody>
                  <a:tcPr/>
                </a:tc>
                <a:tc>
                  <a:txBody>
                    <a:bodyPr/>
                    <a:lstStyle/>
                    <a:p>
                      <a:pPr algn="ctr"/>
                      <a:r>
                        <a:rPr lang="en-US" dirty="0" smtClean="0">
                          <a:solidFill>
                            <a:srgbClr val="16196D"/>
                          </a:solidFill>
                        </a:rPr>
                        <a:t>85</a:t>
                      </a:r>
                      <a:endParaRPr lang="en-US" dirty="0">
                        <a:solidFill>
                          <a:srgbClr val="16196D"/>
                        </a:solidFill>
                      </a:endParaRPr>
                    </a:p>
                  </a:txBody>
                  <a:tcPr/>
                </a:tc>
                <a:tc>
                  <a:txBody>
                    <a:bodyPr/>
                    <a:lstStyle/>
                    <a:p>
                      <a:pPr algn="ctr"/>
                      <a:r>
                        <a:rPr lang="en-US" dirty="0" smtClean="0">
                          <a:solidFill>
                            <a:srgbClr val="16196D"/>
                          </a:solidFill>
                        </a:rPr>
                        <a:t>15</a:t>
                      </a:r>
                      <a:endParaRPr lang="en-US" dirty="0">
                        <a:solidFill>
                          <a:srgbClr val="16196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16196D"/>
                          </a:solidFill>
                        </a:rPr>
                        <a:t>~</a:t>
                      </a:r>
                      <a:r>
                        <a:rPr lang="en-US" baseline="0" dirty="0" smtClean="0">
                          <a:solidFill>
                            <a:srgbClr val="16196D"/>
                          </a:solidFill>
                        </a:rPr>
                        <a:t> 3 Million</a:t>
                      </a:r>
                      <a:endParaRPr lang="en-US" dirty="0" smtClean="0">
                        <a:solidFill>
                          <a:srgbClr val="16196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16196D"/>
                          </a:solidFill>
                        </a:rPr>
                        <a:t>~</a:t>
                      </a:r>
                      <a:r>
                        <a:rPr lang="en-US" baseline="0" dirty="0" smtClean="0">
                          <a:solidFill>
                            <a:srgbClr val="16196D"/>
                          </a:solidFill>
                        </a:rPr>
                        <a:t> 3 Million</a:t>
                      </a:r>
                      <a:endParaRPr lang="en-US" dirty="0" smtClean="0">
                        <a:solidFill>
                          <a:srgbClr val="16196D"/>
                        </a:solidFill>
                      </a:endParaRPr>
                    </a:p>
                  </a:txBody>
                  <a:tcPr/>
                </a:tc>
              </a:tr>
            </a:tbl>
          </a:graphicData>
        </a:graphic>
      </p:graphicFrame>
      <p:sp>
        <p:nvSpPr>
          <p:cNvPr id="2" name="TextBox 1"/>
          <p:cNvSpPr txBox="1"/>
          <p:nvPr/>
        </p:nvSpPr>
        <p:spPr>
          <a:xfrm>
            <a:off x="5664200" y="429187"/>
            <a:ext cx="3200400" cy="523220"/>
          </a:xfrm>
          <a:prstGeom prst="rect">
            <a:avLst/>
          </a:prstGeom>
          <a:noFill/>
        </p:spPr>
        <p:txBody>
          <a:bodyPr wrap="square" rtlCol="0">
            <a:spAutoFit/>
          </a:bodyPr>
          <a:lstStyle/>
          <a:p>
            <a:r>
              <a:rPr lang="en-US" sz="2800" dirty="0" smtClean="0">
                <a:solidFill>
                  <a:srgbClr val="16196D"/>
                </a:solidFill>
              </a:rPr>
              <a:t>Part I run conditions</a:t>
            </a:r>
            <a:endParaRPr lang="en-US" sz="2800" dirty="0">
              <a:solidFill>
                <a:srgbClr val="16196D"/>
              </a:solidFill>
            </a:endParaRPr>
          </a:p>
        </p:txBody>
      </p:sp>
    </p:spTree>
    <p:extLst>
      <p:ext uri="{BB962C8B-B14F-4D97-AF65-F5344CB8AC3E}">
        <p14:creationId xmlns:p14="http://schemas.microsoft.com/office/powerpoint/2010/main" val="424932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verpool-LVP_UNI_LOGO_Pant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3" y="238687"/>
            <a:ext cx="2493287" cy="574237"/>
          </a:xfrm>
          <a:prstGeom prst="rect">
            <a:avLst/>
          </a:prstGeom>
        </p:spPr>
      </p:pic>
      <p:cxnSp>
        <p:nvCxnSpPr>
          <p:cNvPr id="5" name="Straight Connector 4"/>
          <p:cNvCxnSpPr/>
          <p:nvPr/>
        </p:nvCxnSpPr>
        <p:spPr>
          <a:xfrm>
            <a:off x="326112" y="927100"/>
            <a:ext cx="8496000" cy="25400"/>
          </a:xfrm>
          <a:prstGeom prst="line">
            <a:avLst/>
          </a:prstGeom>
          <a:ln w="19050" cmpd="sng">
            <a:solidFill>
              <a:srgbClr val="B2943B"/>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664200" y="429187"/>
            <a:ext cx="3200400" cy="523220"/>
          </a:xfrm>
          <a:prstGeom prst="rect">
            <a:avLst/>
          </a:prstGeom>
          <a:noFill/>
        </p:spPr>
        <p:txBody>
          <a:bodyPr wrap="square" rtlCol="0">
            <a:spAutoFit/>
          </a:bodyPr>
          <a:lstStyle/>
          <a:p>
            <a:r>
              <a:rPr lang="en-US" sz="2800" dirty="0" smtClean="0">
                <a:solidFill>
                  <a:srgbClr val="16196D"/>
                </a:solidFill>
              </a:rPr>
              <a:t>Part I run conditions</a:t>
            </a:r>
            <a:endParaRPr lang="en-US" sz="2800" dirty="0">
              <a:solidFill>
                <a:srgbClr val="16196D"/>
              </a:solidFill>
            </a:endParaRPr>
          </a:p>
        </p:txBody>
      </p:sp>
      <p:pic>
        <p:nvPicPr>
          <p:cNvPr id="3" name="Picture 2" descr="mss02-hitmap-tb12-PT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209" y="3251200"/>
            <a:ext cx="4941904" cy="2755900"/>
          </a:xfrm>
          <a:prstGeom prst="rect">
            <a:avLst/>
          </a:prstGeom>
        </p:spPr>
      </p:pic>
      <p:pic>
        <p:nvPicPr>
          <p:cNvPr id="8" name="Picture 7" descr="VTT5-HITMAP-TB1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61" y="1041400"/>
            <a:ext cx="5099839" cy="3022600"/>
          </a:xfrm>
          <a:prstGeom prst="rect">
            <a:avLst/>
          </a:prstGeom>
        </p:spPr>
      </p:pic>
      <p:sp>
        <p:nvSpPr>
          <p:cNvPr id="9" name="TextBox 8"/>
          <p:cNvSpPr txBox="1"/>
          <p:nvPr/>
        </p:nvSpPr>
        <p:spPr>
          <a:xfrm>
            <a:off x="2451100" y="1003300"/>
            <a:ext cx="685800" cy="369332"/>
          </a:xfrm>
          <a:prstGeom prst="rect">
            <a:avLst/>
          </a:prstGeom>
          <a:noFill/>
        </p:spPr>
        <p:txBody>
          <a:bodyPr wrap="square" rtlCol="0">
            <a:spAutoFit/>
          </a:bodyPr>
          <a:lstStyle/>
          <a:p>
            <a:r>
              <a:rPr lang="en-US" dirty="0" smtClean="0">
                <a:solidFill>
                  <a:srgbClr val="16196D"/>
                </a:solidFill>
              </a:rPr>
              <a:t>VTT5</a:t>
            </a:r>
            <a:endParaRPr lang="en-US" dirty="0">
              <a:solidFill>
                <a:srgbClr val="16196D"/>
              </a:solidFill>
            </a:endParaRPr>
          </a:p>
        </p:txBody>
      </p:sp>
      <p:sp>
        <p:nvSpPr>
          <p:cNvPr id="10" name="TextBox 9"/>
          <p:cNvSpPr txBox="1"/>
          <p:nvPr/>
        </p:nvSpPr>
        <p:spPr>
          <a:xfrm>
            <a:off x="5930900" y="3187700"/>
            <a:ext cx="1295400" cy="368300"/>
          </a:xfrm>
          <a:prstGeom prst="rect">
            <a:avLst/>
          </a:prstGeom>
          <a:noFill/>
        </p:spPr>
        <p:txBody>
          <a:bodyPr wrap="square" rtlCol="0">
            <a:spAutoFit/>
          </a:bodyPr>
          <a:lstStyle/>
          <a:p>
            <a:r>
              <a:rPr lang="en-US" dirty="0" smtClean="0">
                <a:solidFill>
                  <a:srgbClr val="16196D"/>
                </a:solidFill>
              </a:rPr>
              <a:t>MSS02</a:t>
            </a:r>
            <a:endParaRPr lang="en-US" dirty="0">
              <a:solidFill>
                <a:srgbClr val="16196D"/>
              </a:solidFill>
            </a:endParaRPr>
          </a:p>
        </p:txBody>
      </p:sp>
    </p:spTree>
    <p:extLst>
      <p:ext uri="{BB962C8B-B14F-4D97-AF65-F5344CB8AC3E}">
        <p14:creationId xmlns:p14="http://schemas.microsoft.com/office/powerpoint/2010/main" val="113366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verpool-LVP_UNI_LOGO_Pant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3" y="238687"/>
            <a:ext cx="2493287" cy="574237"/>
          </a:xfrm>
          <a:prstGeom prst="rect">
            <a:avLst/>
          </a:prstGeom>
        </p:spPr>
      </p:pic>
      <p:cxnSp>
        <p:nvCxnSpPr>
          <p:cNvPr id="5" name="Straight Connector 4"/>
          <p:cNvCxnSpPr/>
          <p:nvPr/>
        </p:nvCxnSpPr>
        <p:spPr>
          <a:xfrm>
            <a:off x="326112" y="927100"/>
            <a:ext cx="8496000" cy="25400"/>
          </a:xfrm>
          <a:prstGeom prst="line">
            <a:avLst/>
          </a:prstGeom>
          <a:ln w="19050" cmpd="sng">
            <a:solidFill>
              <a:srgbClr val="B2943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26112" y="1320800"/>
            <a:ext cx="8496000" cy="5016758"/>
          </a:xfrm>
          <a:prstGeom prst="rect">
            <a:avLst/>
          </a:prstGeom>
          <a:noFill/>
        </p:spPr>
        <p:txBody>
          <a:bodyPr wrap="square" rtlCol="0">
            <a:spAutoFit/>
          </a:bodyPr>
          <a:lstStyle/>
          <a:p>
            <a:pPr>
              <a:buClr>
                <a:srgbClr val="B2943B"/>
              </a:buClr>
            </a:pPr>
            <a:endParaRPr lang="en-US" sz="2000" dirty="0" smtClean="0">
              <a:solidFill>
                <a:srgbClr val="16196D"/>
              </a:solidFill>
            </a:endParaRPr>
          </a:p>
          <a:p>
            <a:pPr marL="342900" indent="-342900">
              <a:buClr>
                <a:srgbClr val="B2943B"/>
              </a:buClr>
              <a:buFont typeface="Arial"/>
              <a:buChar char="•"/>
            </a:pPr>
            <a:endParaRPr lang="en-US" sz="2000" dirty="0">
              <a:solidFill>
                <a:srgbClr val="16196D"/>
              </a:solidFill>
            </a:endParaRPr>
          </a:p>
          <a:p>
            <a:pPr marL="342900" indent="-342900">
              <a:buClr>
                <a:srgbClr val="B2943B"/>
              </a:buClr>
              <a:buFont typeface="Arial"/>
              <a:buChar char="•"/>
            </a:pPr>
            <a:endParaRPr lang="en-US" sz="2000" dirty="0" smtClean="0">
              <a:solidFill>
                <a:srgbClr val="16196D"/>
              </a:solidFill>
            </a:endParaRPr>
          </a:p>
          <a:p>
            <a:pPr marL="342900" indent="-342900">
              <a:buClr>
                <a:srgbClr val="B2943B"/>
              </a:buClr>
              <a:buFont typeface="Arial"/>
              <a:buChar char="•"/>
            </a:pPr>
            <a:endParaRPr lang="en-US" sz="2000" dirty="0">
              <a:solidFill>
                <a:srgbClr val="16196D"/>
              </a:solidFill>
            </a:endParaRPr>
          </a:p>
          <a:p>
            <a:pPr marL="342900" indent="-342900">
              <a:buClr>
                <a:srgbClr val="B2943B"/>
              </a:buClr>
              <a:buFont typeface="Arial"/>
              <a:buChar char="•"/>
            </a:pPr>
            <a:endParaRPr lang="en-US" sz="2000" dirty="0" smtClean="0">
              <a:solidFill>
                <a:srgbClr val="16196D"/>
              </a:solidFill>
            </a:endParaRPr>
          </a:p>
          <a:p>
            <a:pPr marL="342900" indent="-342900">
              <a:buClr>
                <a:srgbClr val="B2943B"/>
              </a:buClr>
              <a:buFont typeface="Arial"/>
              <a:buChar char="•"/>
            </a:pPr>
            <a:endParaRPr lang="en-US" sz="2000" dirty="0">
              <a:solidFill>
                <a:srgbClr val="16196D"/>
              </a:solidFill>
            </a:endParaRPr>
          </a:p>
          <a:p>
            <a:pPr>
              <a:buClr>
                <a:srgbClr val="B2943B"/>
              </a:buClr>
            </a:pPr>
            <a:endParaRPr lang="en-US" sz="2000" dirty="0" smtClean="0">
              <a:solidFill>
                <a:srgbClr val="16196D"/>
              </a:solidFill>
            </a:endParaRPr>
          </a:p>
          <a:p>
            <a:pPr>
              <a:buClr>
                <a:srgbClr val="B2943B"/>
              </a:buClr>
            </a:pPr>
            <a:r>
              <a:rPr lang="en-US" sz="2000" dirty="0" smtClean="0">
                <a:solidFill>
                  <a:srgbClr val="16196D"/>
                </a:solidFill>
              </a:rPr>
              <a:t>Data was taken only with MSS02 as reference and VTT13.</a:t>
            </a:r>
          </a:p>
          <a:p>
            <a:pPr>
              <a:buClr>
                <a:srgbClr val="B2943B"/>
              </a:buClr>
            </a:pPr>
            <a:endParaRPr lang="en-US" sz="2000" dirty="0">
              <a:solidFill>
                <a:srgbClr val="16196D"/>
              </a:solidFill>
            </a:endParaRPr>
          </a:p>
          <a:p>
            <a:pPr>
              <a:buClr>
                <a:srgbClr val="B2943B"/>
              </a:buClr>
            </a:pPr>
            <a:r>
              <a:rPr lang="en-US" sz="2000" dirty="0" smtClean="0">
                <a:solidFill>
                  <a:srgbClr val="16196D"/>
                </a:solidFill>
              </a:rPr>
              <a:t>VTT5 would not bias</a:t>
            </a:r>
          </a:p>
          <a:p>
            <a:pPr>
              <a:buClr>
                <a:srgbClr val="B2943B"/>
              </a:buClr>
            </a:pPr>
            <a:endParaRPr lang="en-US" sz="2000" dirty="0">
              <a:solidFill>
                <a:srgbClr val="16196D"/>
              </a:solidFill>
            </a:endParaRPr>
          </a:p>
          <a:p>
            <a:pPr>
              <a:buClr>
                <a:srgbClr val="B2943B"/>
              </a:buClr>
            </a:pPr>
            <a:r>
              <a:rPr lang="en-US" sz="2000" dirty="0" smtClean="0">
                <a:solidFill>
                  <a:srgbClr val="16196D"/>
                </a:solidFill>
              </a:rPr>
              <a:t>Had to transfer data from PC to DOS and GRID to free up some space for more data. This took about 1 day.</a:t>
            </a:r>
          </a:p>
          <a:p>
            <a:pPr>
              <a:buClr>
                <a:srgbClr val="B2943B"/>
              </a:buClr>
            </a:pPr>
            <a:endParaRPr lang="en-US" sz="2000" dirty="0">
              <a:solidFill>
                <a:srgbClr val="16196D"/>
              </a:solidFill>
            </a:endParaRPr>
          </a:p>
          <a:p>
            <a:pPr>
              <a:buClr>
                <a:srgbClr val="B2943B"/>
              </a:buClr>
            </a:pPr>
            <a:endParaRPr lang="en-US" sz="2000" dirty="0" smtClean="0">
              <a:solidFill>
                <a:srgbClr val="16196D"/>
              </a:solidFill>
            </a:endParaRPr>
          </a:p>
          <a:p>
            <a:pPr marL="285750" indent="-285750">
              <a:buClr>
                <a:srgbClr val="B2943B"/>
              </a:buClr>
              <a:buFont typeface="Arial"/>
              <a:buChar char="•"/>
            </a:pPr>
            <a:endParaRPr lang="en-US" sz="2000" dirty="0">
              <a:solidFill>
                <a:srgbClr val="16196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97526770"/>
              </p:ext>
            </p:extLst>
          </p:nvPr>
        </p:nvGraphicFramePr>
        <p:xfrm>
          <a:off x="326112" y="1320800"/>
          <a:ext cx="8191501" cy="1752600"/>
        </p:xfrm>
        <a:graphic>
          <a:graphicData uri="http://schemas.openxmlformats.org/drawingml/2006/table">
            <a:tbl>
              <a:tblPr firstRow="1" bandRow="1">
                <a:tableStyleId>{5C22544A-7EE6-4342-B048-85BDC9FD1C3A}</a:tableStyleId>
              </a:tblPr>
              <a:tblGrid>
                <a:gridCol w="1229239"/>
                <a:gridCol w="1761121"/>
                <a:gridCol w="1489270"/>
                <a:gridCol w="1202337"/>
                <a:gridCol w="1254767"/>
                <a:gridCol w="1254767"/>
              </a:tblGrid>
              <a:tr h="370840">
                <a:tc>
                  <a:txBody>
                    <a:bodyPr/>
                    <a:lstStyle/>
                    <a:p>
                      <a:pPr algn="ctr"/>
                      <a:r>
                        <a:rPr lang="en-US" dirty="0" smtClean="0">
                          <a:solidFill>
                            <a:srgbClr val="B2943B"/>
                          </a:solidFill>
                        </a:rPr>
                        <a:t>Batch label</a:t>
                      </a:r>
                      <a:endParaRPr lang="en-US" dirty="0">
                        <a:solidFill>
                          <a:srgbClr val="B2943B"/>
                        </a:solidFill>
                      </a:endParaRPr>
                    </a:p>
                  </a:txBody>
                  <a:tcPr>
                    <a:solidFill>
                      <a:srgbClr val="16196D"/>
                    </a:solidFill>
                  </a:tcPr>
                </a:tc>
                <a:tc>
                  <a:txBody>
                    <a:bodyPr/>
                    <a:lstStyle/>
                    <a:p>
                      <a:pPr algn="ctr"/>
                      <a:r>
                        <a:rPr lang="en-US" dirty="0" smtClean="0">
                          <a:solidFill>
                            <a:srgbClr val="B2943B"/>
                          </a:solidFill>
                        </a:rPr>
                        <a:t>R (X</a:t>
                      </a:r>
                      <a:r>
                        <a:rPr lang="en-US" baseline="0" dirty="0" smtClean="0">
                          <a:solidFill>
                            <a:srgbClr val="B2943B"/>
                          </a:solidFill>
                        </a:rPr>
                        <a:t> </a:t>
                      </a:r>
                      <a:r>
                        <a:rPr lang="en-US" baseline="0" dirty="0" err="1" smtClean="0">
                          <a:solidFill>
                            <a:srgbClr val="B2943B"/>
                          </a:solidFill>
                        </a:rPr>
                        <a:t>vs</a:t>
                      </a:r>
                      <a:r>
                        <a:rPr lang="en-US" baseline="0" dirty="0" smtClean="0">
                          <a:solidFill>
                            <a:srgbClr val="B2943B"/>
                          </a:solidFill>
                        </a:rPr>
                        <a:t> Y rotation)</a:t>
                      </a:r>
                      <a:endParaRPr lang="en-US" dirty="0">
                        <a:solidFill>
                          <a:srgbClr val="B2943B"/>
                        </a:solidFill>
                      </a:endParaRPr>
                    </a:p>
                  </a:txBody>
                  <a:tcPr>
                    <a:solidFill>
                      <a:srgbClr val="16196D"/>
                    </a:solidFill>
                  </a:tcPr>
                </a:tc>
                <a:tc>
                  <a:txBody>
                    <a:bodyPr/>
                    <a:lstStyle/>
                    <a:p>
                      <a:pPr algn="ctr"/>
                      <a:r>
                        <a:rPr lang="en-US" dirty="0" smtClean="0">
                          <a:solidFill>
                            <a:srgbClr val="B2943B"/>
                          </a:solidFill>
                        </a:rPr>
                        <a:t>Phi</a:t>
                      </a:r>
                      <a:r>
                        <a:rPr lang="en-US" baseline="0" dirty="0" smtClean="0">
                          <a:solidFill>
                            <a:srgbClr val="B2943B"/>
                          </a:solidFill>
                        </a:rPr>
                        <a:t> (X </a:t>
                      </a:r>
                      <a:r>
                        <a:rPr lang="en-US" baseline="0" dirty="0" err="1" smtClean="0">
                          <a:solidFill>
                            <a:srgbClr val="B2943B"/>
                          </a:solidFill>
                        </a:rPr>
                        <a:t>vs</a:t>
                      </a:r>
                      <a:r>
                        <a:rPr lang="en-US" baseline="0" dirty="0" smtClean="0">
                          <a:solidFill>
                            <a:srgbClr val="B2943B"/>
                          </a:solidFill>
                        </a:rPr>
                        <a:t> Z Tilt)</a:t>
                      </a:r>
                      <a:endParaRPr lang="en-US" dirty="0">
                        <a:solidFill>
                          <a:srgbClr val="B2943B"/>
                        </a:solidFill>
                      </a:endParaRPr>
                    </a:p>
                  </a:txBody>
                  <a:tcPr>
                    <a:solidFill>
                      <a:srgbClr val="16196D"/>
                    </a:solidFill>
                  </a:tcPr>
                </a:tc>
                <a:tc>
                  <a:txBody>
                    <a:bodyPr/>
                    <a:lstStyle/>
                    <a:p>
                      <a:pPr algn="ctr"/>
                      <a:r>
                        <a:rPr lang="en-US" dirty="0" smtClean="0">
                          <a:solidFill>
                            <a:srgbClr val="B2943B"/>
                          </a:solidFill>
                        </a:rPr>
                        <a:t>3200e </a:t>
                      </a:r>
                      <a:endParaRPr lang="en-US" dirty="0">
                        <a:solidFill>
                          <a:srgbClr val="B2943B"/>
                        </a:solidFill>
                      </a:endParaRPr>
                    </a:p>
                  </a:txBody>
                  <a:tcPr>
                    <a:solidFill>
                      <a:srgbClr val="16196D"/>
                    </a:solidFill>
                  </a:tcPr>
                </a:tc>
                <a:tc>
                  <a:txBody>
                    <a:bodyPr/>
                    <a:lstStyle/>
                    <a:p>
                      <a:pPr algn="ctr"/>
                      <a:r>
                        <a:rPr lang="en-US" dirty="0" smtClean="0">
                          <a:solidFill>
                            <a:srgbClr val="B2943B"/>
                          </a:solidFill>
                        </a:rPr>
                        <a:t>1600e</a:t>
                      </a:r>
                      <a:endParaRPr lang="en-US" dirty="0">
                        <a:solidFill>
                          <a:srgbClr val="B2943B"/>
                        </a:solidFill>
                      </a:endParaRPr>
                    </a:p>
                  </a:txBody>
                  <a:tcPr>
                    <a:solidFill>
                      <a:srgbClr val="16196D"/>
                    </a:solidFill>
                  </a:tcPr>
                </a:tc>
                <a:tc>
                  <a:txBody>
                    <a:bodyPr/>
                    <a:lstStyle/>
                    <a:p>
                      <a:pPr algn="ctr"/>
                      <a:r>
                        <a:rPr lang="en-US" dirty="0" smtClean="0">
                          <a:solidFill>
                            <a:srgbClr val="B2943B"/>
                          </a:solidFill>
                        </a:rPr>
                        <a:t>1200e</a:t>
                      </a:r>
                      <a:endParaRPr lang="en-US" dirty="0">
                        <a:solidFill>
                          <a:srgbClr val="B2943B"/>
                        </a:solidFill>
                      </a:endParaRPr>
                    </a:p>
                  </a:txBody>
                  <a:tcPr>
                    <a:solidFill>
                      <a:srgbClr val="16196D"/>
                    </a:solidFill>
                  </a:tcPr>
                </a:tc>
              </a:tr>
              <a:tr h="370840">
                <a:tc>
                  <a:txBody>
                    <a:bodyPr/>
                    <a:lstStyle/>
                    <a:p>
                      <a:pPr algn="ctr"/>
                      <a:r>
                        <a:rPr lang="en-US" dirty="0" smtClean="0">
                          <a:solidFill>
                            <a:srgbClr val="16196D"/>
                          </a:solidFill>
                        </a:rPr>
                        <a:t>Batch</a:t>
                      </a:r>
                      <a:r>
                        <a:rPr lang="en-US" baseline="0" dirty="0" smtClean="0">
                          <a:solidFill>
                            <a:srgbClr val="16196D"/>
                          </a:solidFill>
                        </a:rPr>
                        <a:t> 3a</a:t>
                      </a:r>
                      <a:endParaRPr lang="en-US" dirty="0">
                        <a:solidFill>
                          <a:srgbClr val="16196D"/>
                        </a:solidFill>
                      </a:endParaRPr>
                    </a:p>
                  </a:txBody>
                  <a:tcPr/>
                </a:tc>
                <a:tc>
                  <a:txBody>
                    <a:bodyPr/>
                    <a:lstStyle/>
                    <a:p>
                      <a:pPr algn="ctr"/>
                      <a:r>
                        <a:rPr lang="en-US" dirty="0" smtClean="0">
                          <a:solidFill>
                            <a:srgbClr val="16196D"/>
                          </a:solidFill>
                        </a:rPr>
                        <a:t>0</a:t>
                      </a:r>
                      <a:endParaRPr lang="en-US" dirty="0">
                        <a:solidFill>
                          <a:srgbClr val="16196D"/>
                        </a:solidFill>
                      </a:endParaRPr>
                    </a:p>
                  </a:txBody>
                  <a:tcPr/>
                </a:tc>
                <a:tc>
                  <a:txBody>
                    <a:bodyPr/>
                    <a:lstStyle/>
                    <a:p>
                      <a:pPr algn="ctr"/>
                      <a:r>
                        <a:rPr lang="en-US" dirty="0" smtClean="0">
                          <a:solidFill>
                            <a:srgbClr val="16196D"/>
                          </a:solidFill>
                        </a:rPr>
                        <a:t>0</a:t>
                      </a:r>
                      <a:endParaRPr lang="en-US" dirty="0">
                        <a:solidFill>
                          <a:srgbClr val="16196D"/>
                        </a:solidFill>
                      </a:endParaRPr>
                    </a:p>
                  </a:txBody>
                  <a:tcPr/>
                </a:tc>
                <a:tc>
                  <a:txBody>
                    <a:bodyPr/>
                    <a:lstStyle/>
                    <a:p>
                      <a:pPr algn="ctr"/>
                      <a:r>
                        <a:rPr lang="en-US" dirty="0" smtClean="0">
                          <a:solidFill>
                            <a:srgbClr val="16196D"/>
                          </a:solidFill>
                        </a:rPr>
                        <a:t>~</a:t>
                      </a:r>
                      <a:r>
                        <a:rPr lang="en-US" baseline="0" dirty="0" smtClean="0">
                          <a:solidFill>
                            <a:srgbClr val="16196D"/>
                          </a:solidFill>
                        </a:rPr>
                        <a:t> 3 Million</a:t>
                      </a:r>
                      <a:endParaRPr lang="en-US" dirty="0">
                        <a:solidFill>
                          <a:srgbClr val="16196D"/>
                        </a:solidFill>
                      </a:endParaRPr>
                    </a:p>
                  </a:txBody>
                  <a:tcPr/>
                </a:tc>
                <a:tc>
                  <a:txBody>
                    <a:bodyPr/>
                    <a:lstStyle/>
                    <a:p>
                      <a:pPr algn="ctr"/>
                      <a:r>
                        <a:rPr lang="en-US" dirty="0" smtClean="0">
                          <a:solidFill>
                            <a:srgbClr val="16196D"/>
                          </a:solidFill>
                        </a:rPr>
                        <a:t>~ 3 Million</a:t>
                      </a:r>
                      <a:endParaRPr lang="en-US" dirty="0">
                        <a:solidFill>
                          <a:srgbClr val="16196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16196D"/>
                          </a:solidFill>
                        </a:rPr>
                        <a:t>~ 3 Million</a:t>
                      </a:r>
                    </a:p>
                  </a:txBody>
                  <a:tcPr/>
                </a:tc>
              </a:tr>
              <a:tr h="370840">
                <a:tc>
                  <a:txBody>
                    <a:bodyPr/>
                    <a:lstStyle/>
                    <a:p>
                      <a:pPr algn="ctr"/>
                      <a:r>
                        <a:rPr lang="en-US" dirty="0" smtClean="0">
                          <a:solidFill>
                            <a:srgbClr val="16196D"/>
                          </a:solidFill>
                        </a:rPr>
                        <a:t>Batch 3b</a:t>
                      </a:r>
                      <a:endParaRPr lang="en-US" dirty="0">
                        <a:solidFill>
                          <a:srgbClr val="16196D"/>
                        </a:solidFill>
                      </a:endParaRPr>
                    </a:p>
                  </a:txBody>
                  <a:tcPr/>
                </a:tc>
                <a:tc>
                  <a:txBody>
                    <a:bodyPr/>
                    <a:lstStyle/>
                    <a:p>
                      <a:pPr algn="ctr"/>
                      <a:r>
                        <a:rPr lang="en-US" dirty="0" smtClean="0">
                          <a:solidFill>
                            <a:srgbClr val="16196D"/>
                          </a:solidFill>
                        </a:rPr>
                        <a:t>0</a:t>
                      </a:r>
                      <a:endParaRPr lang="en-US" dirty="0">
                        <a:solidFill>
                          <a:srgbClr val="16196D"/>
                        </a:solidFill>
                      </a:endParaRPr>
                    </a:p>
                  </a:txBody>
                  <a:tcPr/>
                </a:tc>
                <a:tc>
                  <a:txBody>
                    <a:bodyPr/>
                    <a:lstStyle/>
                    <a:p>
                      <a:pPr algn="ctr"/>
                      <a:r>
                        <a:rPr lang="en-US" dirty="0" smtClean="0">
                          <a:solidFill>
                            <a:srgbClr val="16196D"/>
                          </a:solidFill>
                        </a:rPr>
                        <a:t>15</a:t>
                      </a:r>
                      <a:endParaRPr lang="en-US" dirty="0">
                        <a:solidFill>
                          <a:srgbClr val="16196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16196D"/>
                          </a:solidFill>
                        </a:rPr>
                        <a:t>~</a:t>
                      </a:r>
                      <a:r>
                        <a:rPr lang="en-US" baseline="0" dirty="0" smtClean="0">
                          <a:solidFill>
                            <a:srgbClr val="16196D"/>
                          </a:solidFill>
                        </a:rPr>
                        <a:t> 3 Million</a:t>
                      </a:r>
                      <a:endParaRPr lang="en-US" dirty="0" smtClean="0">
                        <a:solidFill>
                          <a:srgbClr val="16196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16196D"/>
                          </a:solidFill>
                        </a:rPr>
                        <a:t>~</a:t>
                      </a:r>
                      <a:r>
                        <a:rPr lang="en-US" baseline="0" dirty="0" smtClean="0">
                          <a:solidFill>
                            <a:srgbClr val="16196D"/>
                          </a:solidFill>
                        </a:rPr>
                        <a:t> 3 Million</a:t>
                      </a:r>
                      <a:endParaRPr lang="en-US" dirty="0" smtClean="0">
                        <a:solidFill>
                          <a:srgbClr val="16196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16196D"/>
                          </a:solidFill>
                        </a:rPr>
                        <a:t>~ 3 Million</a:t>
                      </a:r>
                    </a:p>
                  </a:txBody>
                  <a:tcPr/>
                </a:tc>
              </a:tr>
              <a:tr h="370840">
                <a:tc>
                  <a:txBody>
                    <a:bodyPr/>
                    <a:lstStyle/>
                    <a:p>
                      <a:pPr algn="ctr"/>
                      <a:r>
                        <a:rPr lang="en-US" dirty="0" smtClean="0">
                          <a:solidFill>
                            <a:srgbClr val="16196D"/>
                          </a:solidFill>
                        </a:rPr>
                        <a:t>Batch 3c</a:t>
                      </a:r>
                      <a:endParaRPr lang="en-US" dirty="0">
                        <a:solidFill>
                          <a:srgbClr val="16196D"/>
                        </a:solidFill>
                      </a:endParaRPr>
                    </a:p>
                  </a:txBody>
                  <a:tcPr/>
                </a:tc>
                <a:tc>
                  <a:txBody>
                    <a:bodyPr/>
                    <a:lstStyle/>
                    <a:p>
                      <a:pPr algn="ctr"/>
                      <a:r>
                        <a:rPr lang="en-US" dirty="0" smtClean="0">
                          <a:solidFill>
                            <a:srgbClr val="16196D"/>
                          </a:solidFill>
                        </a:rPr>
                        <a:t>15</a:t>
                      </a:r>
                      <a:endParaRPr lang="en-US" dirty="0">
                        <a:solidFill>
                          <a:srgbClr val="16196D"/>
                        </a:solidFill>
                      </a:endParaRPr>
                    </a:p>
                  </a:txBody>
                  <a:tcPr/>
                </a:tc>
                <a:tc>
                  <a:txBody>
                    <a:bodyPr/>
                    <a:lstStyle/>
                    <a:p>
                      <a:pPr algn="ctr"/>
                      <a:r>
                        <a:rPr lang="en-US" dirty="0" smtClean="0">
                          <a:solidFill>
                            <a:srgbClr val="16196D"/>
                          </a:solidFill>
                        </a:rPr>
                        <a:t>0</a:t>
                      </a:r>
                      <a:endParaRPr lang="en-US" dirty="0">
                        <a:solidFill>
                          <a:srgbClr val="16196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16196D"/>
                          </a:solidFill>
                        </a:rPr>
                        <a:t>~</a:t>
                      </a:r>
                      <a:r>
                        <a:rPr lang="en-US" baseline="0" dirty="0" smtClean="0">
                          <a:solidFill>
                            <a:srgbClr val="16196D"/>
                          </a:solidFill>
                        </a:rPr>
                        <a:t> 3 Million</a:t>
                      </a:r>
                      <a:endParaRPr lang="en-US" dirty="0" smtClean="0">
                        <a:solidFill>
                          <a:srgbClr val="16196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16196D"/>
                          </a:solidFill>
                        </a:rPr>
                        <a:t>~</a:t>
                      </a:r>
                      <a:r>
                        <a:rPr lang="en-US" baseline="0" dirty="0" smtClean="0">
                          <a:solidFill>
                            <a:srgbClr val="16196D"/>
                          </a:solidFill>
                        </a:rPr>
                        <a:t> 3 Million</a:t>
                      </a:r>
                      <a:endParaRPr lang="en-US" dirty="0" smtClean="0">
                        <a:solidFill>
                          <a:srgbClr val="16196D"/>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16196D"/>
                          </a:solidFill>
                        </a:rPr>
                        <a:t>~ 2 Million</a:t>
                      </a:r>
                    </a:p>
                  </a:txBody>
                  <a:tcPr/>
                </a:tc>
              </a:tr>
            </a:tbl>
          </a:graphicData>
        </a:graphic>
      </p:graphicFrame>
      <p:sp>
        <p:nvSpPr>
          <p:cNvPr id="2" name="TextBox 1"/>
          <p:cNvSpPr txBox="1"/>
          <p:nvPr/>
        </p:nvSpPr>
        <p:spPr>
          <a:xfrm>
            <a:off x="5664200" y="429187"/>
            <a:ext cx="3200400" cy="523220"/>
          </a:xfrm>
          <a:prstGeom prst="rect">
            <a:avLst/>
          </a:prstGeom>
          <a:noFill/>
        </p:spPr>
        <p:txBody>
          <a:bodyPr wrap="square" rtlCol="0">
            <a:spAutoFit/>
          </a:bodyPr>
          <a:lstStyle/>
          <a:p>
            <a:r>
              <a:rPr lang="en-US" sz="2800" dirty="0" smtClean="0">
                <a:solidFill>
                  <a:srgbClr val="16196D"/>
                </a:solidFill>
              </a:rPr>
              <a:t>Part II run conditions</a:t>
            </a:r>
            <a:endParaRPr lang="en-US" sz="2800" dirty="0">
              <a:solidFill>
                <a:srgbClr val="16196D"/>
              </a:solidFill>
            </a:endParaRPr>
          </a:p>
        </p:txBody>
      </p:sp>
    </p:spTree>
    <p:extLst>
      <p:ext uri="{BB962C8B-B14F-4D97-AF65-F5344CB8AC3E}">
        <p14:creationId xmlns:p14="http://schemas.microsoft.com/office/powerpoint/2010/main" val="4232716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verpool-LVP_UNI_LOGO_Pant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3" y="238687"/>
            <a:ext cx="2493287" cy="574237"/>
          </a:xfrm>
          <a:prstGeom prst="rect">
            <a:avLst/>
          </a:prstGeom>
        </p:spPr>
      </p:pic>
      <p:cxnSp>
        <p:nvCxnSpPr>
          <p:cNvPr id="5" name="Straight Connector 4"/>
          <p:cNvCxnSpPr/>
          <p:nvPr/>
        </p:nvCxnSpPr>
        <p:spPr>
          <a:xfrm>
            <a:off x="326112" y="927100"/>
            <a:ext cx="8496000" cy="25400"/>
          </a:xfrm>
          <a:prstGeom prst="line">
            <a:avLst/>
          </a:prstGeom>
          <a:ln w="19050" cmpd="sng">
            <a:solidFill>
              <a:srgbClr val="B2943B"/>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664200" y="429187"/>
            <a:ext cx="3200400" cy="523220"/>
          </a:xfrm>
          <a:prstGeom prst="rect">
            <a:avLst/>
          </a:prstGeom>
          <a:noFill/>
        </p:spPr>
        <p:txBody>
          <a:bodyPr wrap="square" rtlCol="0">
            <a:spAutoFit/>
          </a:bodyPr>
          <a:lstStyle/>
          <a:p>
            <a:r>
              <a:rPr lang="en-US" sz="2800" dirty="0" smtClean="0">
                <a:solidFill>
                  <a:srgbClr val="16196D"/>
                </a:solidFill>
              </a:rPr>
              <a:t>Part II run conditions</a:t>
            </a:r>
            <a:endParaRPr lang="en-US" sz="2800" dirty="0">
              <a:solidFill>
                <a:srgbClr val="16196D"/>
              </a:solidFill>
            </a:endParaRPr>
          </a:p>
        </p:txBody>
      </p:sp>
      <p:pic>
        <p:nvPicPr>
          <p:cNvPr id="3" name="Picture 2" descr="VTT13-HITMAP-TB1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1219200"/>
            <a:ext cx="5422900" cy="2944027"/>
          </a:xfrm>
          <a:prstGeom prst="rect">
            <a:avLst/>
          </a:prstGeom>
        </p:spPr>
      </p:pic>
      <p:pic>
        <p:nvPicPr>
          <p:cNvPr id="8" name="Picture 7" descr="mss02-hitmap-tb1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3656101"/>
            <a:ext cx="5283200" cy="2932826"/>
          </a:xfrm>
          <a:prstGeom prst="rect">
            <a:avLst/>
          </a:prstGeom>
        </p:spPr>
      </p:pic>
      <p:sp>
        <p:nvSpPr>
          <p:cNvPr id="9" name="TextBox 8"/>
          <p:cNvSpPr txBox="1"/>
          <p:nvPr/>
        </p:nvSpPr>
        <p:spPr>
          <a:xfrm>
            <a:off x="2501900" y="1155700"/>
            <a:ext cx="1562100" cy="369332"/>
          </a:xfrm>
          <a:prstGeom prst="rect">
            <a:avLst/>
          </a:prstGeom>
          <a:noFill/>
        </p:spPr>
        <p:txBody>
          <a:bodyPr wrap="square" rtlCol="0">
            <a:spAutoFit/>
          </a:bodyPr>
          <a:lstStyle/>
          <a:p>
            <a:r>
              <a:rPr lang="en-US" dirty="0" smtClean="0">
                <a:solidFill>
                  <a:srgbClr val="16196D"/>
                </a:solidFill>
              </a:rPr>
              <a:t>VTT13</a:t>
            </a:r>
            <a:endParaRPr lang="en-US" dirty="0">
              <a:solidFill>
                <a:srgbClr val="16196D"/>
              </a:solidFill>
            </a:endParaRPr>
          </a:p>
        </p:txBody>
      </p:sp>
      <p:sp>
        <p:nvSpPr>
          <p:cNvPr id="10" name="TextBox 9"/>
          <p:cNvSpPr txBox="1"/>
          <p:nvPr/>
        </p:nvSpPr>
        <p:spPr>
          <a:xfrm>
            <a:off x="5943600" y="3592601"/>
            <a:ext cx="1676400" cy="369332"/>
          </a:xfrm>
          <a:prstGeom prst="rect">
            <a:avLst/>
          </a:prstGeom>
          <a:noFill/>
        </p:spPr>
        <p:txBody>
          <a:bodyPr wrap="square" rtlCol="0">
            <a:spAutoFit/>
          </a:bodyPr>
          <a:lstStyle/>
          <a:p>
            <a:r>
              <a:rPr lang="en-US" dirty="0" smtClean="0">
                <a:solidFill>
                  <a:srgbClr val="16196D"/>
                </a:solidFill>
              </a:rPr>
              <a:t>MSS02</a:t>
            </a:r>
            <a:endParaRPr lang="en-US" dirty="0">
              <a:solidFill>
                <a:srgbClr val="16196D"/>
              </a:solidFill>
            </a:endParaRPr>
          </a:p>
        </p:txBody>
      </p:sp>
    </p:spTree>
    <p:extLst>
      <p:ext uri="{BB962C8B-B14F-4D97-AF65-F5344CB8AC3E}">
        <p14:creationId xmlns:p14="http://schemas.microsoft.com/office/powerpoint/2010/main" val="273852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verpool-LVP_UNI_LOGO_Pant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3" y="238687"/>
            <a:ext cx="2493287" cy="574237"/>
          </a:xfrm>
          <a:prstGeom prst="rect">
            <a:avLst/>
          </a:prstGeom>
        </p:spPr>
      </p:pic>
      <p:cxnSp>
        <p:nvCxnSpPr>
          <p:cNvPr id="5" name="Straight Connector 4"/>
          <p:cNvCxnSpPr/>
          <p:nvPr/>
        </p:nvCxnSpPr>
        <p:spPr>
          <a:xfrm>
            <a:off x="326112" y="952500"/>
            <a:ext cx="8496000" cy="25400"/>
          </a:xfrm>
          <a:prstGeom prst="line">
            <a:avLst/>
          </a:prstGeom>
          <a:ln w="28575" cmpd="sng">
            <a:solidFill>
              <a:srgbClr val="B2943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352800" y="403911"/>
            <a:ext cx="5393112" cy="461665"/>
          </a:xfrm>
          <a:prstGeom prst="rect">
            <a:avLst/>
          </a:prstGeom>
          <a:noFill/>
        </p:spPr>
        <p:txBody>
          <a:bodyPr wrap="square" rtlCol="0">
            <a:spAutoFit/>
          </a:bodyPr>
          <a:lstStyle/>
          <a:p>
            <a:r>
              <a:rPr lang="en-US" sz="2400" dirty="0" smtClean="0">
                <a:solidFill>
                  <a:srgbClr val="16196D"/>
                </a:solidFill>
              </a:rPr>
              <a:t>Devices – VTT5 (</a:t>
            </a:r>
            <a:r>
              <a:rPr lang="en-US" sz="2400" dirty="0" err="1" smtClean="0">
                <a:solidFill>
                  <a:srgbClr val="16196D"/>
                </a:solidFill>
              </a:rPr>
              <a:t>std</a:t>
            </a:r>
            <a:r>
              <a:rPr lang="en-US" sz="2400" dirty="0" smtClean="0">
                <a:solidFill>
                  <a:srgbClr val="16196D"/>
                </a:solidFill>
              </a:rPr>
              <a:t>) initial characteristics</a:t>
            </a:r>
            <a:endParaRPr lang="en-US" sz="2400" dirty="0">
              <a:solidFill>
                <a:srgbClr val="16196D"/>
              </a:solidFill>
            </a:endParaRPr>
          </a:p>
        </p:txBody>
      </p:sp>
      <p:pic>
        <p:nvPicPr>
          <p:cNvPr id="8" name="Picture 7" descr="VTT5-THRESHOLD-FINA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11" y="1333500"/>
            <a:ext cx="4226041" cy="4991100"/>
          </a:xfrm>
          <a:prstGeom prst="rect">
            <a:avLst/>
          </a:prstGeom>
        </p:spPr>
      </p:pic>
      <p:pic>
        <p:nvPicPr>
          <p:cNvPr id="9" name="Picture 8" descr="VTT5-THRESHOLNOISED-FINAL.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871" y="1333500"/>
            <a:ext cx="4226041" cy="4991100"/>
          </a:xfrm>
          <a:prstGeom prst="rect">
            <a:avLst/>
          </a:prstGeom>
        </p:spPr>
      </p:pic>
    </p:spTree>
    <p:extLst>
      <p:ext uri="{BB962C8B-B14F-4D97-AF65-F5344CB8AC3E}">
        <p14:creationId xmlns:p14="http://schemas.microsoft.com/office/powerpoint/2010/main" val="485296871"/>
      </p:ext>
    </p:extLst>
  </p:cSld>
  <p:clrMapOvr>
    <a:masterClrMapping/>
  </p:clrMapOvr>
</p:sld>
</file>

<file path=ppt/theme/theme1.xml><?xml version="1.0" encoding="utf-8"?>
<a:theme xmlns:a="http://schemas.openxmlformats.org/drawingml/2006/main" name="liverpool-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liverpool-template.potx</Template>
  <TotalTime>73</TotalTime>
  <Words>679</Words>
  <Application>Microsoft Macintosh PowerPoint</Application>
  <PresentationFormat>On-screen Show (4:3)</PresentationFormat>
  <Paragraphs>132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liverpool-template</vt:lpstr>
      <vt:lpstr>CERN Testbeam overview  September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Liverpool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 forshaw</dc:creator>
  <cp:lastModifiedBy>dean forshaw</cp:lastModifiedBy>
  <cp:revision>11</cp:revision>
  <dcterms:created xsi:type="dcterms:W3CDTF">2012-08-22T10:42:31Z</dcterms:created>
  <dcterms:modified xsi:type="dcterms:W3CDTF">2012-10-04T08:43:50Z</dcterms:modified>
</cp:coreProperties>
</file>